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5" r:id="rId8"/>
    <p:sldId id="262" r:id="rId9"/>
    <p:sldId id="263" r:id="rId10"/>
    <p:sldId id="264" r:id="rId11"/>
    <p:sldId id="265" r:id="rId12"/>
    <p:sldId id="266" r:id="rId13"/>
    <p:sldId id="267" r:id="rId14"/>
    <p:sldId id="282" r:id="rId15"/>
    <p:sldId id="268" r:id="rId16"/>
    <p:sldId id="269" r:id="rId17"/>
    <p:sldId id="270" r:id="rId18"/>
    <p:sldId id="271" r:id="rId19"/>
    <p:sldId id="272" r:id="rId20"/>
    <p:sldId id="273" r:id="rId21"/>
    <p:sldId id="277" r:id="rId22"/>
    <p:sldId id="278" r:id="rId23"/>
    <p:sldId id="279" r:id="rId24"/>
    <p:sldId id="280" r:id="rId25"/>
    <p:sldId id="281" r:id="rId26"/>
    <p:sldId id="274" r:id="rId2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37" d="100"/>
          <a:sy n="37" d="100"/>
        </p:scale>
        <p:origin x="-8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27/04/1447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27/04/1447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27/04/1447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27/04/1447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27/04/1447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27/04/1447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27/04/1447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27/04/1447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27/04/1447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27/04/1447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27/04/1447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27/04/1447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Y" dirty="0" smtClean="0"/>
              <a:t>اضطرابات القلق</a:t>
            </a:r>
            <a:endParaRPr lang="ar-SY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Y" b="1" dirty="0" smtClean="0">
                <a:solidFill>
                  <a:schemeClr val="tx1"/>
                </a:solidFill>
              </a:rPr>
              <a:t>الدكتور</a:t>
            </a:r>
          </a:p>
          <a:p>
            <a:r>
              <a:rPr lang="ar-SY" b="1" dirty="0" smtClean="0">
                <a:solidFill>
                  <a:schemeClr val="tx1"/>
                </a:solidFill>
              </a:rPr>
              <a:t>مجيد السلوم</a:t>
            </a:r>
          </a:p>
          <a:p>
            <a:r>
              <a:rPr lang="ar-SY" b="1" dirty="0" smtClean="0">
                <a:solidFill>
                  <a:schemeClr val="tx1"/>
                </a:solidFill>
              </a:rPr>
              <a:t>أخصائي بالأمراض النفسية</a:t>
            </a:r>
            <a:endParaRPr lang="ar-SY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العلاج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الدوائي : حالات القلق-مضادات الاكتئاب ....</a:t>
            </a:r>
          </a:p>
          <a:p>
            <a:endParaRPr lang="ar-SY" dirty="0" smtClean="0"/>
          </a:p>
          <a:p>
            <a:endParaRPr lang="ar-SY" dirty="0" smtClean="0"/>
          </a:p>
          <a:p>
            <a:r>
              <a:rPr lang="ar-SY" dirty="0" smtClean="0"/>
              <a:t>العلاج النفسي : </a:t>
            </a:r>
          </a:p>
          <a:p>
            <a:pPr>
              <a:buNone/>
            </a:pPr>
            <a:r>
              <a:rPr lang="ar-SY" dirty="0" smtClean="0"/>
              <a:t>   دعم نفسي – توصيف الحالة – علاج بيئي اجتماعي</a:t>
            </a:r>
          </a:p>
          <a:p>
            <a:pPr>
              <a:buNone/>
            </a:pPr>
            <a:r>
              <a:rPr lang="ar-SY" dirty="0" smtClean="0"/>
              <a:t>    علاج سلوكي  - العلاج بتقنية التثبيط الراجع الحيوي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 القلق الاكتئابي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مظاهر قلقية مع مظاهر اكتئابية</a:t>
            </a:r>
          </a:p>
          <a:p>
            <a:r>
              <a:rPr lang="ar-SY" dirty="0" smtClean="0"/>
              <a:t>غير كافية لتشخيص مستقل</a:t>
            </a:r>
          </a:p>
          <a:p>
            <a:r>
              <a:rPr lang="ar-SY" dirty="0" smtClean="0"/>
              <a:t>ليست لها علاقة بحادث رضي حديث</a:t>
            </a:r>
          </a:p>
          <a:p>
            <a:r>
              <a:rPr lang="ar-SY" dirty="0" smtClean="0"/>
              <a:t>العلاج حسب الصورة المسيطرة</a:t>
            </a:r>
          </a:p>
          <a:p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 الهلع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Y" dirty="0" smtClean="0"/>
              <a:t>2-5% </a:t>
            </a:r>
          </a:p>
          <a:p>
            <a:r>
              <a:rPr lang="ar-SY" dirty="0" smtClean="0"/>
              <a:t>الإناث - سن العشرينات</a:t>
            </a:r>
          </a:p>
          <a:p>
            <a:r>
              <a:rPr lang="ar-SY" dirty="0" smtClean="0"/>
              <a:t>يكثر ترافقه مع اكتئاب- إدمان- الانتحار- انسدال التاجي</a:t>
            </a:r>
          </a:p>
          <a:p>
            <a:r>
              <a:rPr lang="ar-SY" dirty="0" smtClean="0"/>
              <a:t>تكرار </a:t>
            </a:r>
            <a:r>
              <a:rPr lang="ar-SY" dirty="0" err="1" smtClean="0"/>
              <a:t>لنوب</a:t>
            </a:r>
            <a:r>
              <a:rPr lang="ar-SY" dirty="0" smtClean="0"/>
              <a:t> هلع (3 نوب على الأقل خلال شهر )</a:t>
            </a:r>
          </a:p>
          <a:p>
            <a:r>
              <a:rPr lang="ar-SY" dirty="0" smtClean="0"/>
              <a:t>زيادة نشاط الجملة العصبية المستقلة بجذع الدماغ</a:t>
            </a:r>
          </a:p>
          <a:p>
            <a:r>
              <a:rPr lang="ar-SY" dirty="0" smtClean="0"/>
              <a:t>تحريض للسطح الأنسي للفص الصدغي يولد الخوف</a:t>
            </a:r>
          </a:p>
          <a:p>
            <a:r>
              <a:rPr lang="ar-SY" dirty="0" smtClean="0"/>
              <a:t>يسيطر الفص الجبهي على المظاهر الرهابية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نوبة الهلع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بدء مفاجئ غير متوقع</a:t>
            </a:r>
          </a:p>
          <a:p>
            <a:r>
              <a:rPr lang="ar-SY" dirty="0" smtClean="0"/>
              <a:t>حالة من الذعر </a:t>
            </a:r>
            <a:r>
              <a:rPr lang="ar-SY" dirty="0" err="1" smtClean="0"/>
              <a:t>و</a:t>
            </a:r>
            <a:r>
              <a:rPr lang="ar-SY" dirty="0" smtClean="0"/>
              <a:t> الخوف الشديد</a:t>
            </a:r>
          </a:p>
          <a:p>
            <a:r>
              <a:rPr lang="ar-SY" dirty="0" smtClean="0"/>
              <a:t>تستمر لدقائق </a:t>
            </a:r>
            <a:r>
              <a:rPr lang="ar-SY" dirty="0" err="1" smtClean="0"/>
              <a:t>و</a:t>
            </a:r>
            <a:r>
              <a:rPr lang="ar-SY" dirty="0" smtClean="0"/>
              <a:t> نادرا“ ساعات</a:t>
            </a:r>
          </a:p>
          <a:p>
            <a:r>
              <a:rPr lang="ar-SY" dirty="0" smtClean="0"/>
              <a:t>أعراض نفسية</a:t>
            </a:r>
          </a:p>
          <a:p>
            <a:r>
              <a:rPr lang="ar-SY" dirty="0" smtClean="0"/>
              <a:t>أعراض جسدية</a:t>
            </a:r>
          </a:p>
          <a:p>
            <a:r>
              <a:rPr lang="ar-SY" dirty="0" smtClean="0"/>
              <a:t>مع </a:t>
            </a:r>
            <a:r>
              <a:rPr lang="ar-SY" dirty="0" err="1" smtClean="0"/>
              <a:t>رهاب</a:t>
            </a:r>
            <a:r>
              <a:rPr lang="ar-SY" dirty="0" smtClean="0"/>
              <a:t> ساح أو بدونه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الأعراض الرئيسية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SY" dirty="0" smtClean="0"/>
              <a:t> -خفقان – إحساس بالاختناق – ارتجاف – تعرق – غصة</a:t>
            </a:r>
          </a:p>
          <a:p>
            <a:pPr>
              <a:buNone/>
            </a:pPr>
            <a:r>
              <a:rPr lang="ar-SY" dirty="0" smtClean="0"/>
              <a:t> </a:t>
            </a:r>
            <a:r>
              <a:rPr lang="ar-SY" dirty="0" smtClean="0"/>
              <a:t>- عدم راحة بالصدر –غثيان أو تلبك بالبطن –دوار – تبدد</a:t>
            </a:r>
          </a:p>
          <a:p>
            <a:pPr>
              <a:buNone/>
            </a:pPr>
            <a:r>
              <a:rPr lang="ar-SY" dirty="0" smtClean="0"/>
              <a:t> </a:t>
            </a:r>
            <a:r>
              <a:rPr lang="ar-SY" dirty="0" smtClean="0"/>
              <a:t>- تنميل أو نخز  - إحساس بالحرارة أو بالقشعريرة</a:t>
            </a:r>
          </a:p>
          <a:p>
            <a:pPr>
              <a:buNone/>
            </a:pPr>
            <a:r>
              <a:rPr lang="ar-SY" dirty="0" smtClean="0"/>
              <a:t> </a:t>
            </a:r>
            <a:r>
              <a:rPr lang="ar-SY" dirty="0" smtClean="0"/>
              <a:t>- خوف من فقد السيطرة أو الجنون</a:t>
            </a:r>
          </a:p>
          <a:p>
            <a:pPr>
              <a:buNone/>
            </a:pPr>
            <a:r>
              <a:rPr lang="ar-SY" dirty="0" smtClean="0"/>
              <a:t> </a:t>
            </a:r>
            <a:r>
              <a:rPr lang="ar-SY" dirty="0" smtClean="0"/>
              <a:t>- خوف من الموت</a:t>
            </a:r>
          </a:p>
          <a:p>
            <a:pPr>
              <a:buNone/>
            </a:pPr>
            <a:endParaRPr lang="ar-SY" dirty="0" smtClean="0"/>
          </a:p>
          <a:p>
            <a:pPr>
              <a:buNone/>
            </a:pPr>
            <a:r>
              <a:rPr lang="ar-SY" dirty="0" smtClean="0"/>
              <a:t> للتشخيص نحتاج 8 مظاهر من أصل 13 </a:t>
            </a:r>
            <a:endParaRPr lang="ar-SY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العلاج 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مضادات الاكتئاب المثبطة لإعادة قبط السيروتونين</a:t>
            </a:r>
          </a:p>
          <a:p>
            <a:endParaRPr lang="ar-SY" dirty="0" smtClean="0"/>
          </a:p>
          <a:p>
            <a:r>
              <a:rPr lang="ar-SY" dirty="0" smtClean="0"/>
              <a:t>حالات القلق</a:t>
            </a:r>
          </a:p>
          <a:p>
            <a:endParaRPr lang="ar-SY" dirty="0" smtClean="0"/>
          </a:p>
          <a:p>
            <a:r>
              <a:rPr lang="ar-SY" dirty="0" smtClean="0"/>
              <a:t>حاصرات بيتا</a:t>
            </a:r>
          </a:p>
          <a:p>
            <a:endParaRPr lang="ar-SY" dirty="0" smtClean="0"/>
          </a:p>
          <a:p>
            <a:r>
              <a:rPr lang="ar-SY" dirty="0" smtClean="0"/>
              <a:t>العلاج النفسي السلوكي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err="1" smtClean="0"/>
              <a:t>الرهاب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خوف غير منطقي – غير متناسب</a:t>
            </a:r>
          </a:p>
          <a:p>
            <a:endParaRPr lang="ar-SY" dirty="0" smtClean="0"/>
          </a:p>
          <a:p>
            <a:r>
              <a:rPr lang="ar-SY" dirty="0" smtClean="0"/>
              <a:t>من مواقف أو أشياء معينة خارجية</a:t>
            </a:r>
          </a:p>
          <a:p>
            <a:endParaRPr lang="ar-SY" dirty="0" smtClean="0"/>
          </a:p>
          <a:p>
            <a:r>
              <a:rPr lang="ar-SY" dirty="0" smtClean="0"/>
              <a:t>غير إرادي</a:t>
            </a:r>
          </a:p>
          <a:p>
            <a:endParaRPr lang="ar-SY" dirty="0" smtClean="0"/>
          </a:p>
          <a:p>
            <a:r>
              <a:rPr lang="ar-SY" dirty="0" smtClean="0"/>
              <a:t>فيه تجنب للموقف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err="1" smtClean="0"/>
              <a:t>رهاب</a:t>
            </a:r>
            <a:r>
              <a:rPr lang="ar-SY" dirty="0" smtClean="0"/>
              <a:t> </a:t>
            </a:r>
            <a:r>
              <a:rPr lang="ar-SY" dirty="0" err="1" smtClean="0"/>
              <a:t>الساح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النساء ضعف الرجال</a:t>
            </a:r>
          </a:p>
          <a:p>
            <a:r>
              <a:rPr lang="ar-SY" dirty="0" smtClean="0"/>
              <a:t>في سن الشباب</a:t>
            </a:r>
          </a:p>
          <a:p>
            <a:r>
              <a:rPr lang="ar-SY" dirty="0" smtClean="0"/>
              <a:t>معايير التشخيص:</a:t>
            </a:r>
          </a:p>
          <a:p>
            <a:pPr>
              <a:buNone/>
            </a:pPr>
            <a:r>
              <a:rPr lang="ar-SY" dirty="0" smtClean="0"/>
              <a:t>  1- نوبة قلق حادة</a:t>
            </a:r>
          </a:p>
          <a:p>
            <a:pPr>
              <a:buNone/>
            </a:pPr>
            <a:r>
              <a:rPr lang="ar-SY" dirty="0" smtClean="0"/>
              <a:t>  2- في موقفين على الأقل : ازدحام أو الأماكن العامة</a:t>
            </a:r>
          </a:p>
          <a:p>
            <a:pPr>
              <a:buNone/>
            </a:pPr>
            <a:r>
              <a:rPr lang="ar-SY" dirty="0" smtClean="0"/>
              <a:t>    السفر بعيدا“ عن المنزل – الساحات- البقاء وحيدا“ </a:t>
            </a:r>
          </a:p>
          <a:p>
            <a:pPr>
              <a:buNone/>
            </a:pPr>
            <a:r>
              <a:rPr lang="ar-SY" dirty="0" smtClean="0"/>
              <a:t>    السفر وحيدا“</a:t>
            </a:r>
          </a:p>
          <a:p>
            <a:pPr>
              <a:buNone/>
            </a:pPr>
            <a:r>
              <a:rPr lang="ar-SY" dirty="0" smtClean="0"/>
              <a:t>  3- تجنب أماكن </a:t>
            </a:r>
            <a:r>
              <a:rPr lang="ar-SY" dirty="0" err="1" smtClean="0"/>
              <a:t>الرهاب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err="1" smtClean="0"/>
              <a:t>الرهاب</a:t>
            </a:r>
            <a:r>
              <a:rPr lang="ar-SY" dirty="0" smtClean="0"/>
              <a:t> الاجتماعي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8-10 %</a:t>
            </a:r>
          </a:p>
          <a:p>
            <a:r>
              <a:rPr lang="ar-SY" dirty="0" err="1" smtClean="0"/>
              <a:t>الذكورأكثرقليلا</a:t>
            </a:r>
            <a:r>
              <a:rPr lang="ar-SY" dirty="0" smtClean="0"/>
              <a:t>“</a:t>
            </a:r>
          </a:p>
          <a:p>
            <a:r>
              <a:rPr lang="ar-SY" dirty="0" smtClean="0"/>
              <a:t>15-30 سنة</a:t>
            </a:r>
          </a:p>
          <a:p>
            <a:r>
              <a:rPr lang="ar-SY" dirty="0" smtClean="0"/>
              <a:t>يترافق مع اضطرابات القلق </a:t>
            </a:r>
            <a:r>
              <a:rPr lang="ar-SY" dirty="0" err="1" smtClean="0"/>
              <a:t>و</a:t>
            </a:r>
            <a:r>
              <a:rPr lang="ar-SY" dirty="0" smtClean="0"/>
              <a:t> </a:t>
            </a:r>
            <a:r>
              <a:rPr lang="ar-SY" dirty="0" err="1" smtClean="0"/>
              <a:t>الرهاب</a:t>
            </a:r>
            <a:r>
              <a:rPr lang="ar-SY" dirty="0" smtClean="0"/>
              <a:t>  و الاكتئاب بكثرة</a:t>
            </a:r>
          </a:p>
          <a:p>
            <a:r>
              <a:rPr lang="ar-SY" dirty="0" smtClean="0"/>
              <a:t>المظاهر تحدث في الموقف فقط </a:t>
            </a:r>
          </a:p>
          <a:p>
            <a:r>
              <a:rPr lang="ar-SY" dirty="0" smtClean="0"/>
              <a:t>شكل معمم أو محدد بموقف واحد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err="1" smtClean="0"/>
              <a:t>الرهابات</a:t>
            </a:r>
            <a:r>
              <a:rPr lang="ar-SY" dirty="0" smtClean="0"/>
              <a:t> النوعية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Y" dirty="0" smtClean="0"/>
              <a:t>خوف غير مبرر من شيء ما</a:t>
            </a:r>
          </a:p>
          <a:p>
            <a:endParaRPr lang="ar-SY" dirty="0" smtClean="0"/>
          </a:p>
          <a:p>
            <a:r>
              <a:rPr lang="ar-SY" dirty="0" smtClean="0"/>
              <a:t>حيوانات- ظواهر طبيعية- عيادات – امتحانات- مرتفعات</a:t>
            </a:r>
          </a:p>
          <a:p>
            <a:endParaRPr lang="ar-SY" dirty="0" smtClean="0"/>
          </a:p>
          <a:p>
            <a:r>
              <a:rPr lang="ar-SY" dirty="0" smtClean="0"/>
              <a:t>الجنسين بالتساوي – لا تترافق مع اضطرابات نفسية أخرى</a:t>
            </a:r>
          </a:p>
          <a:p>
            <a:endParaRPr lang="ar-SY" dirty="0" smtClean="0"/>
          </a:p>
          <a:p>
            <a:r>
              <a:rPr lang="ar-SY" dirty="0" smtClean="0"/>
              <a:t>يحدث بأي عمر - سيرها ثابت دون تدهور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اضطرابات القلق </a:t>
            </a:r>
            <a:r>
              <a:rPr lang="ar-SY" dirty="0" err="1" smtClean="0"/>
              <a:t>ب</a:t>
            </a:r>
            <a:r>
              <a:rPr lang="ar-SA" dirty="0" smtClean="0"/>
              <a:t> </a:t>
            </a:r>
            <a:r>
              <a:rPr lang="en-US" dirty="0" smtClean="0"/>
              <a:t>ICD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الاضطرابات القلقية : معمم – مختلط – هلع</a:t>
            </a:r>
          </a:p>
          <a:p>
            <a:r>
              <a:rPr lang="ar-SY" dirty="0" smtClean="0"/>
              <a:t>القلق الرهابي : ساح – اجتماعي – محددة </a:t>
            </a:r>
          </a:p>
          <a:p>
            <a:r>
              <a:rPr lang="ar-SY" dirty="0" smtClean="0"/>
              <a:t>اضطراب الوسواس القهري</a:t>
            </a:r>
          </a:p>
          <a:p>
            <a:r>
              <a:rPr lang="ar-SY" dirty="0" smtClean="0"/>
              <a:t>ارتكاس الكرب الشديد </a:t>
            </a:r>
            <a:r>
              <a:rPr lang="ar-SY" dirty="0" err="1" smtClean="0"/>
              <a:t>و</a:t>
            </a:r>
            <a:r>
              <a:rPr lang="ar-SY" dirty="0" smtClean="0"/>
              <a:t> اضطراب التلاؤم</a:t>
            </a:r>
          </a:p>
          <a:p>
            <a:r>
              <a:rPr lang="ar-SY" dirty="0" smtClean="0"/>
              <a:t>الاضطراب التفارقي و التحويلي</a:t>
            </a:r>
          </a:p>
          <a:p>
            <a:r>
              <a:rPr lang="ar-SY" dirty="0" smtClean="0"/>
              <a:t>الاضطرابات جسدية الشكل: تجسيد – مراق – ذاتي – ألم</a:t>
            </a:r>
          </a:p>
          <a:p>
            <a:r>
              <a:rPr lang="ar-SY" dirty="0" smtClean="0"/>
              <a:t>اضطرابات عصابية أخرى : تبدد الشخصية </a:t>
            </a:r>
            <a:r>
              <a:rPr lang="ar-SY" dirty="0" err="1" smtClean="0"/>
              <a:t>و</a:t>
            </a:r>
            <a:r>
              <a:rPr lang="ar-SY" dirty="0" smtClean="0"/>
              <a:t>/أو الواقع 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العلاج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دوائي</a:t>
            </a:r>
          </a:p>
          <a:p>
            <a:pPr>
              <a:buNone/>
            </a:pPr>
            <a:r>
              <a:rPr lang="ar-SY" dirty="0" smtClean="0"/>
              <a:t>   حالات القلق</a:t>
            </a:r>
          </a:p>
          <a:p>
            <a:pPr>
              <a:buNone/>
            </a:pPr>
            <a:r>
              <a:rPr lang="ar-SY" dirty="0" smtClean="0"/>
              <a:t>   مضادات الاكتئاب</a:t>
            </a:r>
          </a:p>
          <a:p>
            <a:pPr>
              <a:buNone/>
            </a:pPr>
            <a:r>
              <a:rPr lang="ar-SY" dirty="0" smtClean="0"/>
              <a:t>   حاصرات بيتا</a:t>
            </a:r>
          </a:p>
          <a:p>
            <a:r>
              <a:rPr lang="ar-SY" dirty="0" smtClean="0"/>
              <a:t>نفسي سلوكي:</a:t>
            </a:r>
          </a:p>
          <a:p>
            <a:pPr>
              <a:buNone/>
            </a:pPr>
            <a:r>
              <a:rPr lang="ar-SY" dirty="0" smtClean="0"/>
              <a:t>  إزالة الحساسية</a:t>
            </a:r>
          </a:p>
          <a:p>
            <a:pPr>
              <a:buNone/>
            </a:pPr>
            <a:r>
              <a:rPr lang="ar-SY" dirty="0" smtClean="0"/>
              <a:t>  الإغراق</a:t>
            </a:r>
          </a:p>
          <a:p>
            <a:pPr>
              <a:buNone/>
            </a:pPr>
            <a:r>
              <a:rPr lang="ar-SY" dirty="0" smtClean="0"/>
              <a:t>  المعالجة بالاسترخاء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 الوسواس القهري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نسبة الانتشار 2,5 % </a:t>
            </a:r>
          </a:p>
          <a:p>
            <a:endParaRPr lang="ar-SY" dirty="0" smtClean="0"/>
          </a:p>
          <a:p>
            <a:r>
              <a:rPr lang="ar-SY" dirty="0" smtClean="0"/>
              <a:t>أفكار أو اندفاعات أو مخاوف </a:t>
            </a:r>
            <a:r>
              <a:rPr lang="ar-SY" dirty="0" err="1" smtClean="0"/>
              <a:t>و</a:t>
            </a:r>
            <a:r>
              <a:rPr lang="ar-SY" dirty="0" smtClean="0"/>
              <a:t>/أو أفعال قهرية</a:t>
            </a:r>
          </a:p>
          <a:p>
            <a:r>
              <a:rPr lang="ar-SY" dirty="0" smtClean="0"/>
              <a:t>اعتقاد المريض بتفاهتها</a:t>
            </a:r>
          </a:p>
          <a:p>
            <a:r>
              <a:rPr lang="ar-SY" dirty="0" smtClean="0"/>
              <a:t>محاولة مقاومتها</a:t>
            </a:r>
          </a:p>
          <a:p>
            <a:r>
              <a:rPr lang="ar-SY" dirty="0" smtClean="0"/>
              <a:t>تفرض عليه من داخله </a:t>
            </a:r>
            <a:r>
              <a:rPr lang="ar-SY" dirty="0" err="1" smtClean="0"/>
              <a:t>و</a:t>
            </a:r>
            <a:r>
              <a:rPr lang="ar-SY" dirty="0" smtClean="0"/>
              <a:t> ليست مفروضة من الخارج</a:t>
            </a:r>
            <a:endParaRPr lang="ar-SY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الأسباب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بيولوجية: اضطراب السيروتونين بالجبهي و النوى القاعدية</a:t>
            </a:r>
          </a:p>
          <a:p>
            <a:endParaRPr lang="ar-SY" dirty="0" smtClean="0"/>
          </a:p>
          <a:p>
            <a:r>
              <a:rPr lang="ar-SY" dirty="0" smtClean="0"/>
              <a:t>استعداد وراثي</a:t>
            </a:r>
          </a:p>
          <a:p>
            <a:endParaRPr lang="ar-SY" dirty="0" smtClean="0"/>
          </a:p>
          <a:p>
            <a:r>
              <a:rPr lang="ar-SY" dirty="0" smtClean="0"/>
              <a:t>الشخصية الوسواسية متواجدة في 25%</a:t>
            </a:r>
          </a:p>
          <a:p>
            <a:endParaRPr lang="ar-SY" dirty="0" smtClean="0"/>
          </a:p>
          <a:p>
            <a:r>
              <a:rPr lang="ar-SY" dirty="0" smtClean="0"/>
              <a:t>تحليليا: سيطرة الأنا العليا و التثبت في المرحلة الشرجية</a:t>
            </a:r>
          </a:p>
          <a:p>
            <a:endParaRPr lang="ar-SY" dirty="0" smtClean="0"/>
          </a:p>
          <a:p>
            <a:pPr>
              <a:buNone/>
            </a:pPr>
            <a:endParaRPr lang="ar-SY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المظاهر السريرية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الأفكار الوسواسية:</a:t>
            </a:r>
          </a:p>
          <a:p>
            <a:pPr marL="514350" indent="-514350">
              <a:buFont typeface="+mj-lt"/>
              <a:buAutoNum type="arabicPeriod"/>
            </a:pPr>
            <a:r>
              <a:rPr lang="ar-SY" dirty="0" smtClean="0"/>
              <a:t>أفكار أو صور </a:t>
            </a:r>
          </a:p>
          <a:p>
            <a:pPr marL="514350" indent="-514350">
              <a:buFont typeface="+mj-lt"/>
              <a:buAutoNum type="arabicPeriod"/>
            </a:pPr>
            <a:r>
              <a:rPr lang="ar-SY" dirty="0" smtClean="0"/>
              <a:t>وسواس اندفاعي</a:t>
            </a:r>
          </a:p>
          <a:p>
            <a:pPr marL="514350" indent="-514350">
              <a:buFont typeface="+mj-lt"/>
              <a:buAutoNum type="arabicPeriod"/>
            </a:pPr>
            <a:r>
              <a:rPr lang="ar-SY" dirty="0" smtClean="0"/>
              <a:t>اجترار الأفكار</a:t>
            </a:r>
          </a:p>
          <a:p>
            <a:pPr marL="514350" indent="-514350"/>
            <a:endParaRPr lang="ar-SY" dirty="0" smtClean="0"/>
          </a:p>
          <a:p>
            <a:pPr marL="514350" indent="-514350"/>
            <a:r>
              <a:rPr lang="ar-SY" dirty="0" smtClean="0"/>
              <a:t>الأفعال القهرية :</a:t>
            </a:r>
          </a:p>
          <a:p>
            <a:pPr marL="514350" indent="-514350">
              <a:buFont typeface="+mj-lt"/>
              <a:buAutoNum type="arabicPeriod"/>
            </a:pPr>
            <a:r>
              <a:rPr lang="ar-SY" dirty="0" smtClean="0"/>
              <a:t>طقوس</a:t>
            </a:r>
          </a:p>
          <a:p>
            <a:pPr marL="514350" indent="-514350">
              <a:buFont typeface="+mj-lt"/>
              <a:buAutoNum type="arabicPeriod"/>
            </a:pPr>
            <a:r>
              <a:rPr lang="ar-SY" dirty="0" smtClean="0"/>
              <a:t>شكوك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التشخيص التفريقي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عن الاضطرابات العصابية</a:t>
            </a:r>
          </a:p>
          <a:p>
            <a:r>
              <a:rPr lang="ar-SY" dirty="0" smtClean="0"/>
              <a:t>الأمراض العضوية</a:t>
            </a:r>
          </a:p>
          <a:p>
            <a:r>
              <a:rPr lang="ar-SY" dirty="0" smtClean="0"/>
              <a:t>الاكتئاب </a:t>
            </a:r>
            <a:r>
              <a:rPr lang="ar-SY" dirty="0" err="1" smtClean="0"/>
              <a:t>و</a:t>
            </a:r>
            <a:r>
              <a:rPr lang="ar-SY" dirty="0" smtClean="0"/>
              <a:t> الفصام</a:t>
            </a:r>
          </a:p>
          <a:p>
            <a:endParaRPr lang="ar-SY" dirty="0" smtClean="0"/>
          </a:p>
          <a:p>
            <a:r>
              <a:rPr lang="ar-SY" dirty="0" smtClean="0"/>
              <a:t>الاختلاط الأشيع الاكتئاب (ثلثي المرضى)</a:t>
            </a:r>
          </a:p>
          <a:p>
            <a:endParaRPr lang="ar-SY" dirty="0" smtClean="0"/>
          </a:p>
          <a:p>
            <a:endParaRPr lang="ar-SY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العلاج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الدوائي : الأدوية التي تعمل على السيروتونين</a:t>
            </a:r>
          </a:p>
          <a:p>
            <a:endParaRPr lang="ar-SY" dirty="0" smtClean="0"/>
          </a:p>
          <a:p>
            <a:r>
              <a:rPr lang="ar-SY" dirty="0" smtClean="0"/>
              <a:t>العلاج النفسي الداعم</a:t>
            </a:r>
          </a:p>
          <a:p>
            <a:endParaRPr lang="ar-SY" dirty="0" smtClean="0"/>
          </a:p>
          <a:p>
            <a:r>
              <a:rPr lang="ar-SY" dirty="0" smtClean="0"/>
              <a:t>العلاج السلوكي : إغراق – إزالة الحساسية</a:t>
            </a:r>
            <a:endParaRPr lang="ar-SY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شكرا“ لإصغائكم</a:t>
            </a:r>
            <a:endParaRPr lang="ar-SY" dirty="0"/>
          </a:p>
        </p:txBody>
      </p:sp>
      <p:pic>
        <p:nvPicPr>
          <p:cNvPr id="5" name="عنصر نائب للمحتوى 4" descr="Lighthous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الوبائيات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نسبة الانتشار 10-25 %</a:t>
            </a:r>
          </a:p>
          <a:p>
            <a:endParaRPr lang="ar-SY" dirty="0" smtClean="0"/>
          </a:p>
          <a:p>
            <a:r>
              <a:rPr lang="ar-SY" dirty="0" smtClean="0"/>
              <a:t>أشيع الاضطرابات النفسية</a:t>
            </a:r>
          </a:p>
          <a:p>
            <a:endParaRPr lang="ar-SY" dirty="0" smtClean="0"/>
          </a:p>
          <a:p>
            <a:r>
              <a:rPr lang="ar-SY" dirty="0" smtClean="0"/>
              <a:t>أقل احداثا“ للعجز</a:t>
            </a:r>
          </a:p>
          <a:p>
            <a:endParaRPr lang="ar-SY" dirty="0" smtClean="0"/>
          </a:p>
          <a:p>
            <a:r>
              <a:rPr lang="ar-SY" dirty="0" smtClean="0"/>
              <a:t>الإناث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الأسباب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وراثية: استعداد – خلل سيروتونين و نور أدرينالين- اضطراب الجهاز الحوفي أو السطح الأنسي للصدغي</a:t>
            </a:r>
          </a:p>
          <a:p>
            <a:r>
              <a:rPr lang="ar-SY" dirty="0" smtClean="0"/>
              <a:t>العوامل البيئية المحيطية: </a:t>
            </a:r>
            <a:r>
              <a:rPr lang="ar-SY" dirty="0" err="1" smtClean="0"/>
              <a:t>فرويد</a:t>
            </a:r>
            <a:r>
              <a:rPr lang="ar-SY" dirty="0" smtClean="0"/>
              <a:t>- </a:t>
            </a:r>
            <a:r>
              <a:rPr lang="ar-SY" dirty="0" err="1" smtClean="0"/>
              <a:t>ادلر</a:t>
            </a:r>
            <a:r>
              <a:rPr lang="ar-SY" dirty="0" smtClean="0"/>
              <a:t>- </a:t>
            </a:r>
            <a:r>
              <a:rPr lang="ar-SY" dirty="0" err="1" smtClean="0"/>
              <a:t>ماير</a:t>
            </a:r>
            <a:r>
              <a:rPr lang="ar-SY" dirty="0" smtClean="0"/>
              <a:t>- </a:t>
            </a:r>
            <a:r>
              <a:rPr lang="ar-SY" dirty="0" err="1" smtClean="0"/>
              <a:t>ايزنك</a:t>
            </a:r>
            <a:endParaRPr lang="ar-SY" dirty="0" smtClean="0"/>
          </a:p>
          <a:p>
            <a:r>
              <a:rPr lang="ar-SY" dirty="0" smtClean="0"/>
              <a:t>العوامل الاجتماعية و الشخصية و الثقافية</a:t>
            </a:r>
          </a:p>
          <a:p>
            <a:endParaRPr lang="ar-SY" dirty="0" smtClean="0"/>
          </a:p>
          <a:p>
            <a:r>
              <a:rPr lang="ar-SY" dirty="0" smtClean="0"/>
              <a:t>الشدات و الكروب : حادة – متكررة – أمراض 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 القلق المعمم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1-3%</a:t>
            </a:r>
          </a:p>
          <a:p>
            <a:r>
              <a:rPr lang="ar-SY" dirty="0" smtClean="0"/>
              <a:t>نور أدرينالين سيروتونين غابا </a:t>
            </a:r>
          </a:p>
          <a:p>
            <a:r>
              <a:rPr lang="ar-SY" dirty="0" smtClean="0"/>
              <a:t>6-8 مظاهر من مجموعتين على الأقل</a:t>
            </a:r>
          </a:p>
          <a:p>
            <a:r>
              <a:rPr lang="ar-SY" dirty="0" smtClean="0"/>
              <a:t>60-70 % يشفون أو يتحسنون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المظاهر القلقية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ar-SY" dirty="0" smtClean="0"/>
              <a:t>1- الأعراض الجسدية</a:t>
            </a:r>
          </a:p>
          <a:p>
            <a:pPr>
              <a:buNone/>
            </a:pPr>
            <a:r>
              <a:rPr lang="ar-SY" dirty="0" smtClean="0"/>
              <a:t> قلبي دوراني- هضم- تنفسي-عصبي –بولي تناسلي- عضلي-جلد</a:t>
            </a:r>
          </a:p>
          <a:p>
            <a:endParaRPr lang="ar-SY" dirty="0" smtClean="0"/>
          </a:p>
          <a:p>
            <a:r>
              <a:rPr lang="ar-SY" dirty="0" smtClean="0"/>
              <a:t>2- الأعراض النفسية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ar-SY" dirty="0" smtClean="0"/>
              <a:t> خوف – توتر – صعوبة تركيز – شهية – نوم – سرف مواد</a:t>
            </a:r>
          </a:p>
          <a:p>
            <a:endParaRPr lang="ar-SY" dirty="0" smtClean="0"/>
          </a:p>
          <a:p>
            <a:r>
              <a:rPr lang="ar-SY" dirty="0" smtClean="0"/>
              <a:t>أعراض الأمراض النفسية الجسدية </a:t>
            </a:r>
          </a:p>
          <a:p>
            <a:pPr>
              <a:buNone/>
            </a:pPr>
            <a:r>
              <a:rPr lang="ar-SY" dirty="0" smtClean="0"/>
              <a:t>   قرحة – ربو- سكري – ضغط  -شقيقة – تهيج الكولون - مناعية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الأشكال السريرية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قلق داخلي</a:t>
            </a:r>
          </a:p>
          <a:p>
            <a:r>
              <a:rPr lang="ar-SY" dirty="0" smtClean="0"/>
              <a:t>قلق خارجي</a:t>
            </a:r>
          </a:p>
          <a:p>
            <a:r>
              <a:rPr lang="ar-SY" dirty="0" smtClean="0"/>
              <a:t>قلق معمم</a:t>
            </a:r>
          </a:p>
          <a:p>
            <a:r>
              <a:rPr lang="ar-SY" dirty="0" smtClean="0"/>
              <a:t>قلق عند الأطفال</a:t>
            </a:r>
          </a:p>
          <a:p>
            <a:r>
              <a:rPr lang="ar-SY" dirty="0" smtClean="0"/>
              <a:t>قلق المراهقين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الإنذار الجيد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شخصية سوية</a:t>
            </a:r>
          </a:p>
          <a:p>
            <a:r>
              <a:rPr lang="ar-SY" dirty="0" smtClean="0"/>
              <a:t>غياب الاضطرابات النفسية</a:t>
            </a:r>
          </a:p>
          <a:p>
            <a:r>
              <a:rPr lang="ar-SY" dirty="0" smtClean="0"/>
              <a:t>بدء حاد</a:t>
            </a:r>
          </a:p>
          <a:p>
            <a:r>
              <a:rPr lang="ar-SY" dirty="0" smtClean="0"/>
              <a:t>ذكاء جيد</a:t>
            </a:r>
          </a:p>
          <a:p>
            <a:r>
              <a:rPr lang="ar-SY" dirty="0" smtClean="0"/>
              <a:t>غياب السوابق العائلية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القلق الثانوي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الأمراض العضوية</a:t>
            </a:r>
          </a:p>
          <a:p>
            <a:pPr>
              <a:buNone/>
            </a:pPr>
            <a:r>
              <a:rPr lang="ar-SY" dirty="0" smtClean="0"/>
              <a:t>     فيوكروموسيتوما– فرط نشاط الدرق- انسدال التاجي</a:t>
            </a:r>
          </a:p>
          <a:p>
            <a:pPr>
              <a:buNone/>
            </a:pPr>
            <a:r>
              <a:rPr lang="ar-SY" dirty="0" smtClean="0"/>
              <a:t>     داء باركنسون – نقص السكر- الضهي </a:t>
            </a:r>
          </a:p>
          <a:p>
            <a:r>
              <a:rPr lang="ar-SY" dirty="0" smtClean="0"/>
              <a:t>الاضطرابات النفسية</a:t>
            </a:r>
          </a:p>
          <a:p>
            <a:pPr>
              <a:buNone/>
            </a:pPr>
            <a:r>
              <a:rPr lang="ar-SY" dirty="0" smtClean="0"/>
              <a:t>  الوسواس – توهم المرض – الذهانات – الاكتئاب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</TotalTime>
  <Words>695</Words>
  <PresentationFormat>عرض على الشاشة (3:4)‏</PresentationFormat>
  <Paragraphs>179</Paragraphs>
  <Slides>26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26</vt:i4>
      </vt:variant>
    </vt:vector>
  </HeadingPairs>
  <TitlesOfParts>
    <vt:vector size="27" baseType="lpstr">
      <vt:lpstr>سمة Office</vt:lpstr>
      <vt:lpstr>اضطرابات القلق</vt:lpstr>
      <vt:lpstr>اضطرابات القلق ب ICD</vt:lpstr>
      <vt:lpstr>الوبائيات</vt:lpstr>
      <vt:lpstr>الأسباب</vt:lpstr>
      <vt:lpstr>اضطراب القلق المعمم</vt:lpstr>
      <vt:lpstr>المظاهر القلقية</vt:lpstr>
      <vt:lpstr>الأشكال السريرية</vt:lpstr>
      <vt:lpstr>الإنذار الجيد</vt:lpstr>
      <vt:lpstr>القلق الثانوي</vt:lpstr>
      <vt:lpstr>العلاج</vt:lpstr>
      <vt:lpstr>اضطراب القلق الاكتئابي</vt:lpstr>
      <vt:lpstr>اضطراب الهلع</vt:lpstr>
      <vt:lpstr>نوبة الهلع</vt:lpstr>
      <vt:lpstr>الأعراض الرئيسية</vt:lpstr>
      <vt:lpstr>العلاج </vt:lpstr>
      <vt:lpstr>الرهاب</vt:lpstr>
      <vt:lpstr>رهاب الساح</vt:lpstr>
      <vt:lpstr>الرهاب الاجتماعي</vt:lpstr>
      <vt:lpstr>الرهابات النوعية</vt:lpstr>
      <vt:lpstr>العلاج</vt:lpstr>
      <vt:lpstr>اضطراب الوسواس القهري</vt:lpstr>
      <vt:lpstr>الأسباب</vt:lpstr>
      <vt:lpstr>المظاهر السريرية</vt:lpstr>
      <vt:lpstr>التشخيص التفريقي</vt:lpstr>
      <vt:lpstr>العلاج</vt:lpstr>
      <vt:lpstr>شكرا“ لإصغائكم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اضطرابات القلق</dc:title>
  <dc:creator>ACER</dc:creator>
  <cp:lastModifiedBy>ACER</cp:lastModifiedBy>
  <cp:revision>44</cp:revision>
  <dcterms:created xsi:type="dcterms:W3CDTF">2016-10-07T08:06:34Z</dcterms:created>
  <dcterms:modified xsi:type="dcterms:W3CDTF">2025-10-19T19:41:19Z</dcterms:modified>
</cp:coreProperties>
</file>