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71" r:id="rId3"/>
    <p:sldId id="257" r:id="rId4"/>
    <p:sldId id="258" r:id="rId5"/>
    <p:sldId id="259" r:id="rId6"/>
    <p:sldId id="260" r:id="rId7"/>
    <p:sldId id="261" r:id="rId8"/>
    <p:sldId id="263" r:id="rId9"/>
    <p:sldId id="262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37" d="100"/>
          <a:sy n="37" d="100"/>
        </p:scale>
        <p:origin x="-86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24/06/1447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24/06/1447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24/06/1447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24/06/1447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24/06/1447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24/06/1447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24/06/1447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24/06/1447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24/06/1447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24/06/1447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24/06/1447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24/06/1447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Y" dirty="0" smtClean="0"/>
              <a:t>الاضطرابات النفسية خلال الحمل </a:t>
            </a:r>
            <a:r>
              <a:rPr lang="ar-SY" dirty="0" smtClean="0"/>
              <a:t>و</a:t>
            </a:r>
            <a:r>
              <a:rPr lang="ar-SY" dirty="0" smtClean="0"/>
              <a:t> الولادة</a:t>
            </a:r>
            <a:endParaRPr lang="ar-SY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SY" dirty="0" smtClean="0"/>
              <a:t>الدكتور </a:t>
            </a:r>
          </a:p>
          <a:p>
            <a:r>
              <a:rPr lang="ar-SY" dirty="0" smtClean="0"/>
              <a:t>مجيد السلوم</a:t>
            </a:r>
          </a:p>
          <a:p>
            <a:r>
              <a:rPr lang="ar-SY" dirty="0" smtClean="0"/>
              <a:t>أخصائي بالأمراض النفسية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الحالات </a:t>
            </a:r>
            <a:r>
              <a:rPr lang="ar-SY" dirty="0" err="1" smtClean="0"/>
              <a:t>الاسعافية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SY" dirty="0" smtClean="0"/>
              <a:t> الهياج : فرط نشاط حركي ونفسي يؤدي إلى محاولات إيذاء وعدوانية جسدية أو كلامية</a:t>
            </a:r>
          </a:p>
          <a:p>
            <a:endParaRPr lang="ar-SY" dirty="0" smtClean="0"/>
          </a:p>
          <a:p>
            <a:r>
              <a:rPr lang="ar-SY" dirty="0" smtClean="0"/>
              <a:t>الأسباب العضوية للهياج: </a:t>
            </a:r>
            <a:r>
              <a:rPr lang="ar-SY" dirty="0" err="1" smtClean="0"/>
              <a:t>انسمامات</a:t>
            </a:r>
            <a:r>
              <a:rPr lang="ar-SY" dirty="0" smtClean="0"/>
              <a:t> – </a:t>
            </a:r>
            <a:r>
              <a:rPr lang="ar-SY" dirty="0" err="1" smtClean="0"/>
              <a:t>اعتلالات</a:t>
            </a:r>
            <a:r>
              <a:rPr lang="ar-SY" dirty="0" smtClean="0"/>
              <a:t> – فرط حرارة – </a:t>
            </a:r>
            <a:r>
              <a:rPr lang="ar-SY" dirty="0" err="1" smtClean="0"/>
              <a:t>رضوض</a:t>
            </a:r>
            <a:r>
              <a:rPr lang="ar-SY" dirty="0" smtClean="0"/>
              <a:t> الرأس – اضطراب </a:t>
            </a:r>
            <a:r>
              <a:rPr lang="ar-SY" dirty="0" err="1" smtClean="0"/>
              <a:t>الشوارد</a:t>
            </a:r>
            <a:r>
              <a:rPr lang="ar-SY" dirty="0" smtClean="0"/>
              <a:t> ...</a:t>
            </a:r>
          </a:p>
          <a:p>
            <a:r>
              <a:rPr lang="ar-SY" dirty="0" smtClean="0"/>
              <a:t>الأسباب النفسية : نوبة ذهانية أو </a:t>
            </a:r>
            <a:r>
              <a:rPr lang="ar-SY" dirty="0" err="1" smtClean="0"/>
              <a:t>هوسية</a:t>
            </a:r>
            <a:r>
              <a:rPr lang="ar-SY" dirty="0" smtClean="0"/>
              <a:t> – </a:t>
            </a:r>
            <a:r>
              <a:rPr lang="ar-SY" dirty="0" err="1" smtClean="0"/>
              <a:t>ادمان</a:t>
            </a:r>
            <a:r>
              <a:rPr lang="ar-SY" dirty="0" smtClean="0"/>
              <a:t> ...</a:t>
            </a:r>
          </a:p>
          <a:p>
            <a:pPr>
              <a:buNone/>
            </a:pPr>
            <a:endParaRPr lang="ar-SY" dirty="0" smtClean="0"/>
          </a:p>
          <a:p>
            <a:r>
              <a:rPr lang="ar-SY" dirty="0" smtClean="0"/>
              <a:t>بث الطمأنينة – مضادات ذهان – مهدئات صغرى وريدي</a:t>
            </a:r>
          </a:p>
          <a:p>
            <a:pPr>
              <a:buNone/>
            </a:pPr>
            <a:endParaRPr lang="ar-SY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نوبة الهلع </a:t>
            </a:r>
            <a:r>
              <a:rPr lang="en-US" b="1" dirty="0" smtClean="0"/>
              <a:t>Panic Attack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Y" dirty="0" smtClean="0"/>
              <a:t>هجمة مفاجئة من الخوف الشديد بدون سبب واضح</a:t>
            </a:r>
          </a:p>
          <a:p>
            <a:r>
              <a:rPr lang="ar-SY" dirty="0" smtClean="0"/>
              <a:t>تستمر من ثواني لدقائق</a:t>
            </a:r>
          </a:p>
          <a:p>
            <a:r>
              <a:rPr lang="ar-SY" dirty="0" smtClean="0"/>
              <a:t>مع </a:t>
            </a:r>
            <a:r>
              <a:rPr lang="ar-SY" dirty="0" err="1" smtClean="0"/>
              <a:t>مظاهرعصبية</a:t>
            </a:r>
            <a:r>
              <a:rPr lang="ar-SY" dirty="0" smtClean="0"/>
              <a:t> ذاتية</a:t>
            </a:r>
          </a:p>
          <a:p>
            <a:endParaRPr lang="ar-SY" dirty="0" smtClean="0"/>
          </a:p>
          <a:p>
            <a:r>
              <a:rPr lang="ar-SY" dirty="0" smtClean="0"/>
              <a:t>التفريقي عن : </a:t>
            </a:r>
            <a:r>
              <a:rPr lang="ar-SY" dirty="0" err="1" smtClean="0"/>
              <a:t>احتشاء</a:t>
            </a:r>
            <a:r>
              <a:rPr lang="ar-SY" dirty="0" smtClean="0"/>
              <a:t> عضلة قلبية- </a:t>
            </a:r>
            <a:r>
              <a:rPr lang="ar-SY" dirty="0" err="1" smtClean="0"/>
              <a:t>صمّة</a:t>
            </a:r>
            <a:r>
              <a:rPr lang="ar-SY" dirty="0" smtClean="0"/>
              <a:t> رئوية- اضطراب نظم- ورم </a:t>
            </a:r>
            <a:r>
              <a:rPr lang="ar-SY" dirty="0" err="1" smtClean="0"/>
              <a:t>قواتم</a:t>
            </a:r>
            <a:endParaRPr lang="ar-SY" dirty="0" smtClean="0"/>
          </a:p>
          <a:p>
            <a:endParaRPr lang="ar-SY" dirty="0" smtClean="0"/>
          </a:p>
          <a:p>
            <a:r>
              <a:rPr lang="ar-SY" dirty="0" smtClean="0"/>
              <a:t>طمأنة – </a:t>
            </a:r>
            <a:r>
              <a:rPr lang="ar-SY" dirty="0" err="1" smtClean="0"/>
              <a:t>بنزوديازبين</a:t>
            </a:r>
            <a:r>
              <a:rPr lang="ar-SY" dirty="0" smtClean="0"/>
              <a:t> وريدي</a:t>
            </a:r>
            <a:endParaRPr lang="ar-SY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أخرى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الهذيان</a:t>
            </a:r>
          </a:p>
          <a:p>
            <a:endParaRPr lang="ar-SY" dirty="0" smtClean="0"/>
          </a:p>
          <a:p>
            <a:r>
              <a:rPr lang="ar-SY" dirty="0" smtClean="0"/>
              <a:t>الاكتئاب : مع رفض الطعام أو العلاج ..</a:t>
            </a:r>
            <a:endParaRPr lang="ar-SY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الانتحار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Y" dirty="0" smtClean="0"/>
              <a:t>أذية النفس قصدا“ أو محاولة الأذية للنفس</a:t>
            </a:r>
          </a:p>
          <a:p>
            <a:r>
              <a:rPr lang="ar-SY" dirty="0" smtClean="0"/>
              <a:t>اكتئاب – ذهان حاد – </a:t>
            </a:r>
            <a:r>
              <a:rPr lang="ar-SY" dirty="0" err="1" smtClean="0"/>
              <a:t>ادمان</a:t>
            </a:r>
            <a:r>
              <a:rPr lang="ar-SY" dirty="0" smtClean="0"/>
              <a:t> – اضطراب شخصية – عته....</a:t>
            </a:r>
          </a:p>
          <a:p>
            <a:r>
              <a:rPr lang="ar-SY" dirty="0" smtClean="0"/>
              <a:t>مريض معزول</a:t>
            </a:r>
          </a:p>
          <a:p>
            <a:r>
              <a:rPr lang="ar-SY" dirty="0" smtClean="0"/>
              <a:t>رسالة </a:t>
            </a:r>
            <a:r>
              <a:rPr lang="ar-SY" dirty="0" err="1" smtClean="0"/>
              <a:t>مكتوبةأو</a:t>
            </a:r>
            <a:r>
              <a:rPr lang="ar-SY" dirty="0" smtClean="0"/>
              <a:t> توزيع حاجياته الخاصة</a:t>
            </a:r>
          </a:p>
          <a:p>
            <a:r>
              <a:rPr lang="ar-SY" dirty="0" smtClean="0"/>
              <a:t>تخطيط للمحاولة بحيث يكون لوحده </a:t>
            </a:r>
          </a:p>
          <a:p>
            <a:r>
              <a:rPr lang="ar-SY" dirty="0" smtClean="0"/>
              <a:t>استخدام طريقة عنيفة </a:t>
            </a:r>
          </a:p>
          <a:p>
            <a:r>
              <a:rPr lang="ar-SY" dirty="0" smtClean="0"/>
              <a:t>المسنين- الرجال- وجود مرض عضوي شديد</a:t>
            </a:r>
            <a:endParaRPr lang="ar-SY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العنف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كل اعتداء جسدي أو جنسي أو نفسي أو حرمان من الحقوق أو إهمال متعمد يتعرض له أياً كان سواء طفل أو امرأة أو حتى رجل</a:t>
            </a:r>
          </a:p>
          <a:p>
            <a:r>
              <a:rPr lang="ar-SY" dirty="0" smtClean="0"/>
              <a:t>القلق- الهلع- </a:t>
            </a:r>
            <a:r>
              <a:rPr lang="ar-SY" dirty="0" err="1" smtClean="0"/>
              <a:t>الرهابات</a:t>
            </a:r>
            <a:r>
              <a:rPr lang="ar-SY" dirty="0" smtClean="0"/>
              <a:t> بأنواعها- الكوابيس- الفزع الليلي نقص الشهية- الاكتئاب- </a:t>
            </a:r>
            <a:r>
              <a:rPr lang="ar-SY" dirty="0" err="1" smtClean="0"/>
              <a:t>تناذرالشدة</a:t>
            </a:r>
            <a:r>
              <a:rPr lang="ar-SY" dirty="0" smtClean="0"/>
              <a:t> الحاد أو التالي </a:t>
            </a:r>
            <a:r>
              <a:rPr lang="ar-SY" dirty="0" err="1" smtClean="0"/>
              <a:t>للرض</a:t>
            </a:r>
            <a:r>
              <a:rPr lang="ar-SY" dirty="0" smtClean="0"/>
              <a:t> والذي قد يستمر لسنوات- شخصية </a:t>
            </a:r>
            <a:r>
              <a:rPr lang="ar-SY" dirty="0" err="1" smtClean="0"/>
              <a:t>اجتنابية</a:t>
            </a:r>
            <a:r>
              <a:rPr lang="ar-SY" dirty="0" smtClean="0"/>
              <a:t> سلبية </a:t>
            </a:r>
            <a:r>
              <a:rPr lang="ar-SY" dirty="0" err="1" smtClean="0"/>
              <a:t>مازوشية</a:t>
            </a:r>
            <a:r>
              <a:rPr lang="ar-SY" dirty="0" smtClean="0"/>
              <a:t> أو عنيفة </a:t>
            </a:r>
            <a:r>
              <a:rPr lang="ar-SY" dirty="0" err="1" smtClean="0"/>
              <a:t>سادية</a:t>
            </a:r>
            <a:r>
              <a:rPr lang="ar-SY" dirty="0" smtClean="0"/>
              <a:t>- اضطرابات جنسية ....</a:t>
            </a:r>
            <a:endParaRPr lang="ar-SY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علامات الإساءة للطفل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ar-SY" dirty="0" smtClean="0"/>
              <a:t>كدمات في أماكن لا تصاب أثناء اللعب أو في الناحية التناسلية والشرجية</a:t>
            </a:r>
          </a:p>
          <a:p>
            <a:r>
              <a:rPr lang="ar-SY" dirty="0" smtClean="0"/>
              <a:t>حروق مياه ساخنة وسجائر</a:t>
            </a:r>
          </a:p>
          <a:p>
            <a:r>
              <a:rPr lang="ar-SY" dirty="0" smtClean="0"/>
              <a:t>كسور بأعمار مختلفة وأماكن مختلفة</a:t>
            </a:r>
          </a:p>
          <a:p>
            <a:r>
              <a:rPr lang="ar-SY" dirty="0" smtClean="0"/>
              <a:t>آثار قيود على الأطراف</a:t>
            </a:r>
          </a:p>
          <a:p>
            <a:r>
              <a:rPr lang="ar-SY" dirty="0" smtClean="0"/>
              <a:t>اضطرابات نفسية كالفزع الليلي ونقص الشهية والهياج دون سبب واضح</a:t>
            </a:r>
          </a:p>
          <a:p>
            <a:r>
              <a:rPr lang="ar-SY" dirty="0" smtClean="0"/>
              <a:t>الخوف الدائم- تراجع المستوى الدراسي</a:t>
            </a:r>
          </a:p>
          <a:p>
            <a:r>
              <a:rPr lang="ar-SY" dirty="0" smtClean="0"/>
              <a:t> قيامه بحركات أو تصرفات جنسية مع زملائه أو مع الدمى الألعاب التي لديه</a:t>
            </a:r>
          </a:p>
          <a:p>
            <a:r>
              <a:rPr lang="ar-SY" dirty="0" smtClean="0"/>
              <a:t>رسوم تعكس معاناته (ألوان السوداء أو الرمادية- وحوش </a:t>
            </a:r>
            <a:r>
              <a:rPr lang="ar-SY" dirty="0" err="1" smtClean="0"/>
              <a:t>أوبشر</a:t>
            </a:r>
            <a:r>
              <a:rPr lang="ar-SY" dirty="0" smtClean="0"/>
              <a:t> مع أنياب</a:t>
            </a:r>
          </a:p>
          <a:p>
            <a:r>
              <a:rPr lang="ar-SY" dirty="0" smtClean="0"/>
              <a:t>تناذر الطفل المهزوز: </a:t>
            </a:r>
            <a:r>
              <a:rPr lang="ar-SY" dirty="0" err="1" smtClean="0"/>
              <a:t>نزوف</a:t>
            </a:r>
            <a:r>
              <a:rPr lang="ar-SY" dirty="0" smtClean="0"/>
              <a:t> تحت الجافية </a:t>
            </a:r>
            <a:r>
              <a:rPr lang="ar-SY" dirty="0" err="1" smtClean="0"/>
              <a:t>و</a:t>
            </a:r>
            <a:r>
              <a:rPr lang="ar-SY" dirty="0" smtClean="0"/>
              <a:t> بالشبكية</a:t>
            </a:r>
            <a:endParaRPr lang="ar-SY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شكرا“ لكم</a:t>
            </a:r>
            <a:endParaRPr lang="ar-SY" dirty="0"/>
          </a:p>
        </p:txBody>
      </p:sp>
      <p:pic>
        <p:nvPicPr>
          <p:cNvPr id="4" name="عنصر نائب للمحتوى 3" descr="Penguin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الاضطرابات خلال الحمل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غثيان – </a:t>
            </a:r>
            <a:r>
              <a:rPr lang="ar-SY" dirty="0" err="1" smtClean="0"/>
              <a:t>اقياء</a:t>
            </a:r>
            <a:r>
              <a:rPr lang="ar-SY" dirty="0" smtClean="0"/>
              <a:t>- اضطراب الشهية –خوف على صحة الجنين</a:t>
            </a:r>
          </a:p>
          <a:p>
            <a:r>
              <a:rPr lang="ar-SY" dirty="0" err="1" smtClean="0"/>
              <a:t>ارتكاس</a:t>
            </a:r>
            <a:r>
              <a:rPr lang="ar-SY" dirty="0" smtClean="0"/>
              <a:t> اكتئابي</a:t>
            </a:r>
          </a:p>
          <a:p>
            <a:r>
              <a:rPr lang="ar-SY" dirty="0" smtClean="0"/>
              <a:t>الاكتئاب الشديد </a:t>
            </a:r>
            <a:r>
              <a:rPr lang="ar-SY" dirty="0" err="1" smtClean="0"/>
              <a:t>و</a:t>
            </a:r>
            <a:r>
              <a:rPr lang="ar-SY" dirty="0" smtClean="0"/>
              <a:t> الهوس نادرا</a:t>
            </a:r>
          </a:p>
          <a:p>
            <a:r>
              <a:rPr lang="ar-SY" dirty="0" smtClean="0"/>
              <a:t>اضطراب الكرب التالي </a:t>
            </a:r>
            <a:r>
              <a:rPr lang="ar-SY" dirty="0" err="1" smtClean="0"/>
              <a:t>للرض</a:t>
            </a:r>
            <a:r>
              <a:rPr lang="ar-SY" dirty="0" smtClean="0"/>
              <a:t> تالي لموت الجنين</a:t>
            </a:r>
          </a:p>
          <a:p>
            <a:r>
              <a:rPr lang="ar-SY" dirty="0" smtClean="0"/>
              <a:t>الاضطرابات </a:t>
            </a:r>
            <a:r>
              <a:rPr lang="ar-SY" dirty="0" err="1" smtClean="0"/>
              <a:t>النفاسية</a:t>
            </a:r>
            <a:r>
              <a:rPr lang="ar-SY" dirty="0" smtClean="0"/>
              <a:t> تخف بالحمل</a:t>
            </a:r>
          </a:p>
          <a:p>
            <a:endParaRPr lang="ar-SY" dirty="0" smtClean="0"/>
          </a:p>
          <a:p>
            <a:r>
              <a:rPr lang="ar-SY" dirty="0" smtClean="0"/>
              <a:t>المعالجة </a:t>
            </a:r>
            <a:r>
              <a:rPr lang="ar-SY" dirty="0" err="1" smtClean="0"/>
              <a:t>بالتخليج</a:t>
            </a:r>
            <a:r>
              <a:rPr lang="ar-SY" dirty="0" smtClean="0"/>
              <a:t> الكهربي أسلم من الأدوية</a:t>
            </a:r>
            <a:endParaRPr lang="ar-SY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أحزان بعد الولادة </a:t>
            </a:r>
            <a:r>
              <a:rPr lang="en-US" dirty="0" smtClean="0"/>
              <a:t>Post Partum Blues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Y" dirty="0" smtClean="0"/>
              <a:t>تحدث في أكثر من نصف الولادات</a:t>
            </a:r>
          </a:p>
          <a:p>
            <a:r>
              <a:rPr lang="ar-SY" dirty="0" smtClean="0"/>
              <a:t>تبدأ حوالي اليوم الثالث بعد الولادة وتستمر حولي الأسبوع</a:t>
            </a:r>
          </a:p>
          <a:p>
            <a:r>
              <a:rPr lang="ar-SY" dirty="0" smtClean="0"/>
              <a:t>تقلب المزاج</a:t>
            </a:r>
            <a:endParaRPr lang="en-US" dirty="0" smtClean="0"/>
          </a:p>
          <a:p>
            <a:r>
              <a:rPr lang="ar-SY" dirty="0" smtClean="0"/>
              <a:t>فرط الحساسية والانفعال والتوتر مع </a:t>
            </a:r>
            <a:r>
              <a:rPr lang="ar-SY" dirty="0" err="1" smtClean="0"/>
              <a:t>نوب</a:t>
            </a:r>
            <a:r>
              <a:rPr lang="ar-SY" dirty="0" smtClean="0"/>
              <a:t> بكاء بدون سبب</a:t>
            </a:r>
          </a:p>
          <a:p>
            <a:r>
              <a:rPr lang="ar-SY" dirty="0" smtClean="0"/>
              <a:t>مزاج مكتئب</a:t>
            </a:r>
          </a:p>
          <a:p>
            <a:r>
              <a:rPr lang="ar-SY" dirty="0" smtClean="0"/>
              <a:t>عدم تقبل أو لا مبالاة تجاه الطفل </a:t>
            </a:r>
          </a:p>
          <a:p>
            <a:r>
              <a:rPr lang="ar-SY" dirty="0" smtClean="0"/>
              <a:t>خلل ذاكرة وتركيز وانتباه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Y" dirty="0" smtClean="0"/>
              <a:t>اكتئاب بعد الولادة </a:t>
            </a:r>
            <a:r>
              <a:rPr lang="en-US" dirty="0" smtClean="0"/>
              <a:t>Post Partum Depression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Y" dirty="0" smtClean="0"/>
              <a:t>10 ٪ من الولادات</a:t>
            </a:r>
          </a:p>
          <a:p>
            <a:r>
              <a:rPr lang="ar-SY" dirty="0" smtClean="0"/>
              <a:t> تعب مستمر</a:t>
            </a:r>
          </a:p>
          <a:p>
            <a:r>
              <a:rPr lang="ar-SY" dirty="0" smtClean="0"/>
              <a:t>شعور بالذنب</a:t>
            </a:r>
          </a:p>
          <a:p>
            <a:r>
              <a:rPr lang="ar-SY" dirty="0" smtClean="0"/>
              <a:t>عدم الرغبة بالطفل وعدم القدرة على العناية به </a:t>
            </a:r>
          </a:p>
          <a:p>
            <a:r>
              <a:rPr lang="ar-SY" dirty="0" smtClean="0"/>
              <a:t>خوف من أذية الوليد</a:t>
            </a:r>
          </a:p>
          <a:p>
            <a:r>
              <a:rPr lang="ar-SY" dirty="0" smtClean="0"/>
              <a:t>أرق- سرعة استثارة- بكاء- قلق</a:t>
            </a:r>
          </a:p>
          <a:p>
            <a:r>
              <a:rPr lang="ar-SY" dirty="0" smtClean="0"/>
              <a:t>قد يستدل على اكتئاب الأم من خلال معاناة الوليد</a:t>
            </a:r>
          </a:p>
          <a:p>
            <a:pPr>
              <a:buNone/>
            </a:pPr>
            <a:r>
              <a:rPr lang="ar-SY" dirty="0" smtClean="0"/>
              <a:t>            ( بكاء مستمر- رفض رضاعة-اضطراب نوم )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نفاس بعد الولادة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ar-SY" dirty="0" smtClean="0"/>
              <a:t>       ذهاني حاد:</a:t>
            </a:r>
          </a:p>
          <a:p>
            <a:r>
              <a:rPr lang="ar-SY" dirty="0" smtClean="0"/>
              <a:t>تشوش ذهني عدائية – </a:t>
            </a:r>
            <a:r>
              <a:rPr lang="ar-SY" dirty="0" err="1" smtClean="0"/>
              <a:t>الاهلاسات</a:t>
            </a:r>
            <a:r>
              <a:rPr lang="ar-SY" dirty="0" smtClean="0"/>
              <a:t> نادرة</a:t>
            </a:r>
          </a:p>
          <a:p>
            <a:r>
              <a:rPr lang="ar-SY" dirty="0" err="1" smtClean="0"/>
              <a:t>التوهمات</a:t>
            </a:r>
            <a:r>
              <a:rPr lang="ar-SY" dirty="0" smtClean="0"/>
              <a:t> تكون مسيطرة على الصورة السريرية وأهمها:</a:t>
            </a:r>
          </a:p>
          <a:p>
            <a:pPr>
              <a:buNone/>
            </a:pPr>
            <a:r>
              <a:rPr lang="ar-SY" dirty="0" smtClean="0"/>
              <a:t>-إنكار للمخاض والولادة </a:t>
            </a:r>
            <a:r>
              <a:rPr lang="ar-SY" dirty="0" err="1" smtClean="0"/>
              <a:t>و</a:t>
            </a:r>
            <a:r>
              <a:rPr lang="ar-SY" dirty="0" smtClean="0"/>
              <a:t> دور الأب – استبدال الطفل</a:t>
            </a:r>
          </a:p>
          <a:p>
            <a:pPr>
              <a:buNone/>
            </a:pPr>
            <a:r>
              <a:rPr lang="ar-SY" dirty="0" smtClean="0"/>
              <a:t>-طفل مشوه أو أنه طفل سيء يستحق العقاب</a:t>
            </a:r>
          </a:p>
          <a:p>
            <a:pPr>
              <a:buNone/>
            </a:pPr>
            <a:r>
              <a:rPr lang="ar-SY" dirty="0" smtClean="0"/>
              <a:t>-توهمات زورية</a:t>
            </a:r>
          </a:p>
          <a:p>
            <a:r>
              <a:rPr lang="ar-SY" dirty="0" smtClean="0"/>
              <a:t>خطر الانتحار – </a:t>
            </a:r>
            <a:r>
              <a:rPr lang="ar-SY" dirty="0" err="1" smtClean="0"/>
              <a:t>ايذاء</a:t>
            </a:r>
            <a:r>
              <a:rPr lang="ar-SY" dirty="0" smtClean="0"/>
              <a:t> الطفل</a:t>
            </a:r>
          </a:p>
          <a:p>
            <a:r>
              <a:rPr lang="ar-SY" dirty="0" smtClean="0"/>
              <a:t>العلاج  نضطر للاستشفاء غالبا“</a:t>
            </a:r>
            <a:endParaRPr lang="ar-SY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شكل اضطراب مزاجي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هوسي : </a:t>
            </a:r>
            <a:r>
              <a:rPr lang="ar-SY" dirty="0" err="1" smtClean="0"/>
              <a:t>توهمات</a:t>
            </a:r>
            <a:r>
              <a:rPr lang="ar-SY" dirty="0" smtClean="0"/>
              <a:t> عظمة </a:t>
            </a:r>
            <a:r>
              <a:rPr lang="ar-SY" dirty="0" err="1" smtClean="0"/>
              <a:t>و</a:t>
            </a:r>
            <a:r>
              <a:rPr lang="ar-SY" dirty="0" smtClean="0"/>
              <a:t> </a:t>
            </a:r>
            <a:r>
              <a:rPr lang="ar-SY" dirty="0" err="1" smtClean="0"/>
              <a:t>توهمات</a:t>
            </a:r>
            <a:r>
              <a:rPr lang="ar-SY" dirty="0" smtClean="0"/>
              <a:t> </a:t>
            </a:r>
            <a:r>
              <a:rPr lang="ar-SY" dirty="0" err="1" smtClean="0"/>
              <a:t>زورية</a:t>
            </a:r>
            <a:endParaRPr lang="ar-SY" dirty="0" smtClean="0"/>
          </a:p>
          <a:p>
            <a:endParaRPr lang="ar-SY" dirty="0" smtClean="0"/>
          </a:p>
          <a:p>
            <a:r>
              <a:rPr lang="ar-SY" dirty="0" smtClean="0"/>
              <a:t>اكتئابي : ارتباك </a:t>
            </a:r>
            <a:r>
              <a:rPr lang="ar-SY" dirty="0" err="1" smtClean="0"/>
              <a:t>و</a:t>
            </a:r>
            <a:r>
              <a:rPr lang="ar-SY" dirty="0" smtClean="0"/>
              <a:t> تقلقل مزاج </a:t>
            </a:r>
            <a:r>
              <a:rPr lang="ar-SY" dirty="0" err="1" smtClean="0"/>
              <a:t>و</a:t>
            </a:r>
            <a:r>
              <a:rPr lang="ar-SY" dirty="0" smtClean="0"/>
              <a:t> مظاهر </a:t>
            </a:r>
            <a:r>
              <a:rPr lang="ar-SY" dirty="0" err="1" smtClean="0"/>
              <a:t>مراقية</a:t>
            </a:r>
            <a:endParaRPr lang="ar-SY" dirty="0" smtClean="0"/>
          </a:p>
          <a:p>
            <a:pPr>
              <a:buNone/>
            </a:pPr>
            <a:r>
              <a:rPr lang="ar-SY" dirty="0" smtClean="0"/>
              <a:t>              </a:t>
            </a:r>
            <a:r>
              <a:rPr lang="ar-SY" dirty="0" err="1" smtClean="0"/>
              <a:t>توهمات</a:t>
            </a:r>
            <a:r>
              <a:rPr lang="ar-SY" dirty="0" smtClean="0"/>
              <a:t> عدم أهلية لتربية الطفل</a:t>
            </a:r>
          </a:p>
          <a:p>
            <a:pPr>
              <a:buNone/>
            </a:pPr>
            <a:r>
              <a:rPr lang="ar-SY" dirty="0" smtClean="0"/>
              <a:t>              </a:t>
            </a:r>
            <a:r>
              <a:rPr lang="ar-SY" dirty="0" err="1" smtClean="0"/>
              <a:t>توهمات</a:t>
            </a:r>
            <a:r>
              <a:rPr lang="ar-SY" dirty="0" smtClean="0"/>
              <a:t> ذنب (أم سيئة وغير مؤهلة)</a:t>
            </a:r>
          </a:p>
          <a:p>
            <a:pPr>
              <a:buNone/>
            </a:pPr>
            <a:r>
              <a:rPr lang="ar-SY" dirty="0" smtClean="0"/>
              <a:t>              توهمات اضطهادية</a:t>
            </a:r>
          </a:p>
          <a:p>
            <a:r>
              <a:rPr lang="ar-SY" dirty="0" smtClean="0"/>
              <a:t>خطر الانتحار – </a:t>
            </a:r>
            <a:r>
              <a:rPr lang="ar-SY" dirty="0" err="1" smtClean="0"/>
              <a:t>ايذاء</a:t>
            </a:r>
            <a:r>
              <a:rPr lang="ar-SY" dirty="0" smtClean="0"/>
              <a:t> الطفل</a:t>
            </a:r>
            <a:endParaRPr lang="ar-SY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err="1" smtClean="0"/>
              <a:t>فصامي</a:t>
            </a:r>
            <a:r>
              <a:rPr lang="ar-SY" dirty="0" smtClean="0"/>
              <a:t> الشكل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err="1" smtClean="0"/>
              <a:t>اهلاسات</a:t>
            </a:r>
            <a:r>
              <a:rPr lang="ar-SY" dirty="0" smtClean="0"/>
              <a:t> </a:t>
            </a:r>
          </a:p>
          <a:p>
            <a:r>
              <a:rPr lang="ar-SY" dirty="0" err="1" smtClean="0"/>
              <a:t>توهمات</a:t>
            </a:r>
            <a:r>
              <a:rPr lang="ar-SY" dirty="0" smtClean="0"/>
              <a:t> قد تكون غريبة </a:t>
            </a:r>
          </a:p>
          <a:p>
            <a:r>
              <a:rPr lang="ar-SY" dirty="0" smtClean="0"/>
              <a:t>اضطراب سلوك </a:t>
            </a:r>
            <a:r>
              <a:rPr lang="ar-SY" dirty="0" err="1" smtClean="0"/>
              <a:t>و</a:t>
            </a:r>
            <a:r>
              <a:rPr lang="ar-SY" dirty="0" smtClean="0"/>
              <a:t> أفكار</a:t>
            </a:r>
          </a:p>
          <a:p>
            <a:r>
              <a:rPr lang="ar-SY" dirty="0" smtClean="0"/>
              <a:t>استمرار أكثر من شهر</a:t>
            </a:r>
            <a:endParaRPr lang="ar-SY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اضطرابات نفسية تالية للإجهاض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 لا يوجد أي مرض نفسي يشكل سببا طبيا لإجهاض الحامل</a:t>
            </a:r>
          </a:p>
          <a:p>
            <a:r>
              <a:rPr lang="ar-SY" dirty="0" smtClean="0"/>
              <a:t> القلق والاكتئاب</a:t>
            </a:r>
          </a:p>
          <a:p>
            <a:r>
              <a:rPr lang="ar-SY" dirty="0" smtClean="0"/>
              <a:t> </a:t>
            </a:r>
            <a:r>
              <a:rPr lang="ar-SY" dirty="0" err="1" smtClean="0"/>
              <a:t>أوشعور</a:t>
            </a:r>
            <a:r>
              <a:rPr lang="ar-SY" dirty="0" smtClean="0"/>
              <a:t> بالذنب </a:t>
            </a:r>
          </a:p>
          <a:p>
            <a:r>
              <a:rPr lang="ar-SY" dirty="0" err="1" smtClean="0"/>
              <a:t>أوالحداد</a:t>
            </a:r>
            <a:endParaRPr lang="ar-SY" dirty="0" smtClean="0"/>
          </a:p>
          <a:p>
            <a:r>
              <a:rPr lang="ar-SY" dirty="0" smtClean="0"/>
              <a:t>تناذر الكرب التالي </a:t>
            </a:r>
            <a:r>
              <a:rPr lang="ar-SY" dirty="0" err="1" smtClean="0"/>
              <a:t>للرض</a:t>
            </a:r>
            <a:endParaRPr lang="ar-SY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تناذر الشدة بعد </a:t>
            </a:r>
            <a:r>
              <a:rPr lang="ar-SY" dirty="0" err="1" smtClean="0"/>
              <a:t>الرض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Y" dirty="0" smtClean="0"/>
              <a:t>قلق وأرق وتكرار تذكر حادثة الولادة المزعجة </a:t>
            </a:r>
          </a:p>
          <a:p>
            <a:r>
              <a:rPr lang="ar-SY" dirty="0" smtClean="0"/>
              <a:t>رفض الحديث عنها</a:t>
            </a:r>
          </a:p>
          <a:p>
            <a:r>
              <a:rPr lang="ar-SY" dirty="0" err="1" smtClean="0"/>
              <a:t>مظاهراكتئابية</a:t>
            </a:r>
            <a:endParaRPr lang="ar-SY" dirty="0" smtClean="0"/>
          </a:p>
          <a:p>
            <a:r>
              <a:rPr lang="ar-SY" dirty="0" smtClean="0"/>
              <a:t>تصرفات </a:t>
            </a:r>
            <a:r>
              <a:rPr lang="ar-SY" dirty="0" err="1" smtClean="0"/>
              <a:t>اجتنابية</a:t>
            </a:r>
            <a:r>
              <a:rPr lang="ar-SY" dirty="0" smtClean="0"/>
              <a:t> (كرفض مراجعة الطبيب )</a:t>
            </a:r>
          </a:p>
          <a:p>
            <a:r>
              <a:rPr lang="ar-SY" dirty="0" smtClean="0"/>
              <a:t>استمرار التذكر المتكرر لتجربة الولادة سواء نهارا“ أو بشكل كوابيس ليلا“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</TotalTime>
  <Words>590</Words>
  <PresentationFormat>عرض على الشاشة (3:4)‏</PresentationFormat>
  <Paragraphs>104</Paragraphs>
  <Slides>16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16</vt:i4>
      </vt:variant>
    </vt:vector>
  </HeadingPairs>
  <TitlesOfParts>
    <vt:vector size="17" baseType="lpstr">
      <vt:lpstr>سمة Office</vt:lpstr>
      <vt:lpstr>الاضطرابات النفسية خلال الحمل و الولادة</vt:lpstr>
      <vt:lpstr>الاضطرابات خلال الحمل</vt:lpstr>
      <vt:lpstr>أحزان بعد الولادة Post Partum Blues</vt:lpstr>
      <vt:lpstr>اكتئاب بعد الولادة Post Partum Depression</vt:lpstr>
      <vt:lpstr>نفاس بعد الولادة</vt:lpstr>
      <vt:lpstr>شكل اضطراب مزاجي</vt:lpstr>
      <vt:lpstr>فصامي الشكل</vt:lpstr>
      <vt:lpstr>اضطرابات نفسية تالية للإجهاض</vt:lpstr>
      <vt:lpstr>تناذر الشدة بعد الرض</vt:lpstr>
      <vt:lpstr>الحالات الاسعافية</vt:lpstr>
      <vt:lpstr>نوبة الهلع Panic Attack</vt:lpstr>
      <vt:lpstr>أخرى</vt:lpstr>
      <vt:lpstr>الانتحار</vt:lpstr>
      <vt:lpstr>العنف</vt:lpstr>
      <vt:lpstr>علامات الإساءة للطفل</vt:lpstr>
      <vt:lpstr>شكرا“ لكم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الاضطرابات النفسية خلال الحمل و الولادة</dc:title>
  <dc:creator>ACER</dc:creator>
  <cp:lastModifiedBy>ACER</cp:lastModifiedBy>
  <cp:revision>30</cp:revision>
  <dcterms:created xsi:type="dcterms:W3CDTF">2016-12-15T22:14:11Z</dcterms:created>
  <dcterms:modified xsi:type="dcterms:W3CDTF">2025-12-14T20:12:28Z</dcterms:modified>
</cp:coreProperties>
</file>