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37" d="100"/>
          <a:sy n="37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02/07/1447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 smtClean="0"/>
              <a:t>الاضطرابات النفسية العضوية</a:t>
            </a: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dirty="0" smtClean="0"/>
              <a:t>الدكتور </a:t>
            </a:r>
          </a:p>
          <a:p>
            <a:r>
              <a:rPr lang="ar-SY" dirty="0" smtClean="0"/>
              <a:t>مجيد السلوم</a:t>
            </a:r>
          </a:p>
          <a:p>
            <a:r>
              <a:rPr lang="ar-SY" dirty="0" smtClean="0"/>
              <a:t>أخصائي بالأمراض النفسية</a:t>
            </a:r>
            <a:endParaRPr lang="ar-S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المرافقات المرضية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انخفاض مزاج</a:t>
            </a:r>
          </a:p>
          <a:p>
            <a:r>
              <a:rPr lang="ar-SY" dirty="0" smtClean="0"/>
              <a:t>أرق</a:t>
            </a:r>
          </a:p>
          <a:p>
            <a:r>
              <a:rPr lang="ar-SY" dirty="0" smtClean="0"/>
              <a:t>اهلاسات و توهمات</a:t>
            </a:r>
          </a:p>
          <a:p>
            <a:r>
              <a:rPr lang="ar-SY" dirty="0" smtClean="0"/>
              <a:t>خلجان عضلي</a:t>
            </a:r>
          </a:p>
          <a:p>
            <a:r>
              <a:rPr lang="ar-SY" dirty="0" smtClean="0"/>
              <a:t>سلس بولي</a:t>
            </a:r>
          </a:p>
          <a:p>
            <a:endParaRPr lang="ar-SY" dirty="0" smtClean="0"/>
          </a:p>
          <a:p>
            <a:endParaRPr lang="ar-SY" dirty="0" smtClean="0"/>
          </a:p>
          <a:p>
            <a:r>
              <a:rPr lang="ar-SY" dirty="0" smtClean="0"/>
              <a:t>العلاج بمضادات الكولين استيراز</a:t>
            </a:r>
            <a:endParaRPr lang="ar-S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الخرف الوعائي المنشأ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dirty="0" smtClean="0"/>
              <a:t>أسبابه: تصلب شرايين سباتية- حادث وعائي دماغي</a:t>
            </a:r>
          </a:p>
          <a:p>
            <a:pPr>
              <a:buNone/>
            </a:pPr>
            <a:r>
              <a:rPr lang="ar-SY" dirty="0" smtClean="0"/>
              <a:t>  ضغط شرياني عالي غير مضبوط- آفة مطلقة للخثرات</a:t>
            </a:r>
          </a:p>
          <a:p>
            <a:r>
              <a:rPr lang="ar-SY" dirty="0" smtClean="0"/>
              <a:t>يتظاهر بنوب اقفارية أو خزل متنقل أو فقد عابر للبصر</a:t>
            </a:r>
          </a:p>
          <a:p>
            <a:r>
              <a:rPr lang="ar-SY" dirty="0" smtClean="0"/>
              <a:t>بداية حادة بعد </a:t>
            </a:r>
            <a:r>
              <a:rPr lang="en-US" dirty="0" smtClean="0"/>
              <a:t>CVA</a:t>
            </a:r>
            <a:endParaRPr lang="ar-SY" dirty="0" smtClean="0"/>
          </a:p>
          <a:p>
            <a:r>
              <a:rPr lang="ar-SY" dirty="0" smtClean="0"/>
              <a:t>وجود علامات توضع عصبية</a:t>
            </a:r>
          </a:p>
          <a:p>
            <a:r>
              <a:rPr lang="ar-SY" dirty="0" smtClean="0"/>
              <a:t>اصابات وعائية واضحة بالتصوير</a:t>
            </a:r>
            <a:endParaRPr lang="ar-S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داء بيك (العته الجبهي الصدغي)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بعمر 50-60 سنة</a:t>
            </a:r>
          </a:p>
          <a:p>
            <a:r>
              <a:rPr lang="ar-SY" dirty="0" smtClean="0"/>
              <a:t>اضطراب سلوك ومزاج </a:t>
            </a:r>
          </a:p>
          <a:p>
            <a:r>
              <a:rPr lang="ar-SY" dirty="0" smtClean="0"/>
              <a:t>الإصابة في الصدغي والجبهي</a:t>
            </a:r>
          </a:p>
          <a:p>
            <a:r>
              <a:rPr lang="ar-SY" dirty="0" smtClean="0"/>
              <a:t>لا يصيب الفص القفوي</a:t>
            </a:r>
          </a:p>
          <a:p>
            <a:r>
              <a:rPr lang="ar-SY" dirty="0" smtClean="0"/>
              <a:t>الآفات التنكسية: نقص العصبونات وانتفاخها واندخالها بأجسام محبة للفضة تدعى أجسام </a:t>
            </a:r>
            <a:r>
              <a:rPr lang="en-US" dirty="0" smtClean="0"/>
              <a:t>pick </a:t>
            </a:r>
            <a:endParaRPr lang="ar-SY" dirty="0" smtClean="0"/>
          </a:p>
          <a:p>
            <a:r>
              <a:rPr lang="ar-SY" dirty="0" smtClean="0"/>
              <a:t>لا لويحات شيخية - لا اضطراب توجه أو ذاكرة </a:t>
            </a:r>
            <a:endParaRPr lang="ar-SY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العته في أدواء البريون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خرف مترق بسرعة ( عدة أشهر )</a:t>
            </a:r>
          </a:p>
          <a:p>
            <a:r>
              <a:rPr lang="ar-SY" dirty="0" smtClean="0"/>
              <a:t>أعراض هرمية و خارج هرمية</a:t>
            </a:r>
          </a:p>
          <a:p>
            <a:r>
              <a:rPr lang="ar-SY" dirty="0" smtClean="0"/>
              <a:t>رمع عضلي </a:t>
            </a:r>
          </a:p>
          <a:p>
            <a:r>
              <a:rPr lang="ar-SY" dirty="0" smtClean="0"/>
              <a:t>تخطيط الدماغ ( موجات ثلاثية الطور )</a:t>
            </a:r>
            <a:endParaRPr lang="ar-S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الهذيان الحاد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أشيع تناذر نفسي في مرضى المشافي </a:t>
            </a:r>
          </a:p>
          <a:p>
            <a:pPr>
              <a:buNone/>
            </a:pPr>
            <a:r>
              <a:rPr lang="ar-SY" dirty="0" smtClean="0"/>
              <a:t>خاصة مرضى العنايات الجراحية والقلبية كما يتطور إثر مرض جهازي حاد</a:t>
            </a:r>
          </a:p>
          <a:p>
            <a:r>
              <a:rPr lang="ar-SY" dirty="0" smtClean="0"/>
              <a:t>عادة عند مريض ليس له سوابق نفسية معروفة</a:t>
            </a:r>
          </a:p>
          <a:p>
            <a:r>
              <a:rPr lang="ar-SY" dirty="0" smtClean="0"/>
              <a:t> أشيع في المسنين والأطفال</a:t>
            </a:r>
          </a:p>
          <a:p>
            <a:r>
              <a:rPr lang="ar-SY" dirty="0" smtClean="0"/>
              <a:t>يسوء ليلا“</a:t>
            </a:r>
          </a:p>
          <a:p>
            <a:r>
              <a:rPr lang="ar-SY" dirty="0" smtClean="0"/>
              <a:t>حالة عابرة تتحسن خلال أيام أو أسابيع ونادراً شهور</a:t>
            </a:r>
            <a:endParaRPr lang="ar-S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المظاهر المرضية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Y" dirty="0" smtClean="0"/>
              <a:t>تغيم الوعي المتردد خلال نفس اليوم</a:t>
            </a:r>
          </a:p>
          <a:p>
            <a:r>
              <a:rPr lang="ar-SY" dirty="0" smtClean="0"/>
              <a:t>اضطراب توجه يكون أولاً للزمان ثم المكان وأخيراً الأشخاص</a:t>
            </a:r>
          </a:p>
          <a:p>
            <a:r>
              <a:rPr lang="ar-SY" dirty="0" smtClean="0"/>
              <a:t> اضطراب في الفهم والاستيعاب</a:t>
            </a:r>
          </a:p>
          <a:p>
            <a:r>
              <a:rPr lang="ar-SY" dirty="0" smtClean="0"/>
              <a:t>انخداعات بصرية </a:t>
            </a:r>
          </a:p>
          <a:p>
            <a:r>
              <a:rPr lang="ar-SY" dirty="0" smtClean="0"/>
              <a:t>اهلاسات بأنواعها</a:t>
            </a:r>
          </a:p>
          <a:p>
            <a:r>
              <a:rPr lang="ar-SY" dirty="0" smtClean="0"/>
              <a:t>اضطراب نوم: أرق - ينام نهاراً ويستيقظ ليلاً</a:t>
            </a:r>
          </a:p>
          <a:p>
            <a:r>
              <a:rPr lang="ar-SY" dirty="0" smtClean="0"/>
              <a:t>هياج أو ذهول</a:t>
            </a:r>
          </a:p>
          <a:p>
            <a:r>
              <a:rPr lang="ar-SY" dirty="0" smtClean="0"/>
              <a:t>اضطراب انفعالي</a:t>
            </a:r>
            <a:endParaRPr lang="ar-S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الأسباب العصبية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كل ما يرفع التوتر داخل القحف يمكن أن يكون سبباً للهذيان  النزوف بأنواعها والأورام والخراجات</a:t>
            </a:r>
          </a:p>
          <a:p>
            <a:r>
              <a:rPr lang="ar-SY" dirty="0" smtClean="0"/>
              <a:t> التهابات السحايا والدماغ، رضوض الرأس </a:t>
            </a:r>
          </a:p>
          <a:p>
            <a:r>
              <a:rPr lang="ar-SY" dirty="0" smtClean="0"/>
              <a:t>اعتلالات الدماغ متعددة الأسباب</a:t>
            </a:r>
          </a:p>
          <a:p>
            <a:r>
              <a:rPr lang="ar-SY" dirty="0" smtClean="0"/>
              <a:t> حادث وعائي دماغي</a:t>
            </a:r>
          </a:p>
          <a:p>
            <a:r>
              <a:rPr lang="ar-SY" dirty="0" smtClean="0"/>
              <a:t> صرع الفص الصدغي</a:t>
            </a:r>
            <a:endParaRPr lang="ar-SY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الأسباب الاستقلابية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نقص سكر الدم أو ارتفاعه</a:t>
            </a:r>
          </a:p>
          <a:p>
            <a:r>
              <a:rPr lang="ar-SY" dirty="0" smtClean="0"/>
              <a:t> العاصفة الدرقية</a:t>
            </a:r>
          </a:p>
          <a:p>
            <a:r>
              <a:rPr lang="ar-SY" dirty="0" smtClean="0"/>
              <a:t>نقص الأوكسجين أو ارتفاع ثاني أوكسيد الكربون لأي سبب </a:t>
            </a:r>
          </a:p>
          <a:p>
            <a:r>
              <a:rPr lang="ar-SY" dirty="0" smtClean="0"/>
              <a:t>ورم القواتم</a:t>
            </a:r>
          </a:p>
          <a:p>
            <a:r>
              <a:rPr lang="ar-SY" dirty="0" smtClean="0"/>
              <a:t>اضطراب شوارد وخاصة الصوديوم </a:t>
            </a:r>
          </a:p>
          <a:p>
            <a:r>
              <a:rPr lang="ar-SY" dirty="0" smtClean="0"/>
              <a:t>حمى شديدة لأي سبب</a:t>
            </a:r>
          </a:p>
          <a:p>
            <a:pPr>
              <a:buNone/>
            </a:pPr>
            <a:endParaRPr lang="ar-SY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أسباب عامة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انسمامات</a:t>
            </a:r>
          </a:p>
          <a:p>
            <a:r>
              <a:rPr lang="ar-SY" dirty="0" smtClean="0"/>
              <a:t>صمة رئوية </a:t>
            </a:r>
          </a:p>
          <a:p>
            <a:r>
              <a:rPr lang="ar-SY" dirty="0" smtClean="0"/>
              <a:t>نوبة ربو حادة</a:t>
            </a:r>
          </a:p>
          <a:p>
            <a:r>
              <a:rPr lang="ar-SY" dirty="0" smtClean="0"/>
              <a:t>احتشاء عضلة قلبية</a:t>
            </a:r>
          </a:p>
          <a:p>
            <a:r>
              <a:rPr lang="ar-SY" dirty="0" smtClean="0"/>
              <a:t>اضطراب نظم قلبي </a:t>
            </a:r>
          </a:p>
          <a:p>
            <a:r>
              <a:rPr lang="ar-SY" dirty="0" smtClean="0"/>
              <a:t>إنتان دم</a:t>
            </a:r>
            <a:endParaRPr lang="ar-SY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أسباب نفسية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نوبة نفاسية حادة</a:t>
            </a:r>
          </a:p>
          <a:p>
            <a:r>
              <a:rPr lang="ar-SY" dirty="0" smtClean="0"/>
              <a:t>هجمة هوس </a:t>
            </a:r>
          </a:p>
          <a:p>
            <a:r>
              <a:rPr lang="ar-SY" dirty="0" smtClean="0"/>
              <a:t>الخرف</a:t>
            </a:r>
          </a:p>
          <a:p>
            <a:r>
              <a:rPr lang="ar-SY" dirty="0" smtClean="0"/>
              <a:t>بعد إجراء جلسة تخليج كهربائي </a:t>
            </a:r>
          </a:p>
          <a:p>
            <a:r>
              <a:rPr lang="ar-SY" dirty="0" smtClean="0"/>
              <a:t>تناذر الشدة ما بعد الرض</a:t>
            </a:r>
          </a:p>
          <a:p>
            <a:r>
              <a:rPr lang="ar-SY" dirty="0" smtClean="0"/>
              <a:t>المخدرات والمهدئات عند السحب أو التناول بجرعات زائدة</a:t>
            </a:r>
          </a:p>
          <a:p>
            <a:r>
              <a:rPr lang="ar-SY" dirty="0" smtClean="0"/>
              <a:t>الهذيان الارتعاشي بالكحولية</a:t>
            </a:r>
          </a:p>
          <a:p>
            <a:r>
              <a:rPr lang="ar-SY" dirty="0" smtClean="0"/>
              <a:t>تناذر السيروتونين و مضادات الذهان الخبيث</a:t>
            </a:r>
            <a:endParaRPr lang="ar-S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الأعراض الرئيسية للخرف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التدهور العقلي : اضطراب المبادرة و الفعالية الوظيفية</a:t>
            </a:r>
          </a:p>
          <a:p>
            <a:r>
              <a:rPr lang="ar-SY" dirty="0" smtClean="0"/>
              <a:t>اضطراب التوجه</a:t>
            </a:r>
          </a:p>
          <a:p>
            <a:r>
              <a:rPr lang="ar-SY" dirty="0" smtClean="0"/>
              <a:t>اضطراب الذاكرة</a:t>
            </a:r>
          </a:p>
          <a:p>
            <a:r>
              <a:rPr lang="ar-SY" dirty="0" smtClean="0"/>
              <a:t>اضطراب الاستدلال</a:t>
            </a:r>
          </a:p>
          <a:p>
            <a:r>
              <a:rPr lang="ar-SY" dirty="0" smtClean="0"/>
              <a:t>اضطراب المحاكمة</a:t>
            </a:r>
          </a:p>
          <a:p>
            <a:r>
              <a:rPr lang="ar-SY" dirty="0" smtClean="0"/>
              <a:t>اضطراب اللغة المكتوبة و المقروءة</a:t>
            </a:r>
          </a:p>
          <a:p>
            <a:r>
              <a:rPr lang="ar-SY" dirty="0" smtClean="0"/>
              <a:t>اضطراب الفهم</a:t>
            </a:r>
          </a:p>
          <a:p>
            <a:r>
              <a:rPr lang="ar-SY" dirty="0" smtClean="0"/>
              <a:t>اضطراب الفعالية الحركية</a:t>
            </a:r>
            <a:endParaRPr lang="ar-S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العلاج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علاج السبب و تحسين الحالة العامة</a:t>
            </a:r>
          </a:p>
          <a:p>
            <a:r>
              <a:rPr lang="ar-SY" dirty="0" smtClean="0"/>
              <a:t>الضجيج وكثرة الأشخاص تسيء للأعراض </a:t>
            </a:r>
          </a:p>
          <a:p>
            <a:r>
              <a:rPr lang="ar-SY" dirty="0" smtClean="0"/>
              <a:t>إضاءة خافتة في غرفته لتجنب تفاقم الأعراض في الظلام</a:t>
            </a:r>
          </a:p>
          <a:p>
            <a:r>
              <a:rPr lang="ar-SY" dirty="0" smtClean="0"/>
              <a:t>السيطرة على الاهلاسات والانخداعات والهياج بإعطاء المهدئات الكبرى مثل الهالوبيريدول </a:t>
            </a:r>
          </a:p>
          <a:p>
            <a:r>
              <a:rPr lang="ar-SY" dirty="0" smtClean="0"/>
              <a:t>تجنب اعطاء المهدئات الصغرى بسبب تأثيرها على الوعي و امكانية تثبيط التنفس</a:t>
            </a:r>
            <a:endParaRPr lang="ar-SY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الإعاقة الذهنية</a:t>
            </a:r>
            <a:br>
              <a:rPr lang="ar-SY" dirty="0" smtClean="0"/>
            </a:br>
            <a:r>
              <a:rPr lang="en-US" dirty="0" smtClean="0"/>
              <a:t>INTELLECTUAL DISABILITY (ID)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انخفاض مشعر الذكاء عن ال 70 مع دلائل عليه من الولادة</a:t>
            </a:r>
          </a:p>
          <a:p>
            <a:endParaRPr lang="ar-SY" dirty="0" smtClean="0"/>
          </a:p>
          <a:p>
            <a:r>
              <a:rPr lang="ar-SY" dirty="0" smtClean="0"/>
              <a:t>الذكاء مقدرة عقلية </a:t>
            </a:r>
            <a:r>
              <a:rPr lang="ar-SY" dirty="0" smtClean="0"/>
              <a:t>فطرية + ؟</a:t>
            </a:r>
            <a:endParaRPr lang="ar-SY" dirty="0" smtClean="0"/>
          </a:p>
          <a:p>
            <a:r>
              <a:rPr lang="ar-SY" dirty="0" smtClean="0"/>
              <a:t>مشعر الذكاء: العمر العقلي/ العمرالزمني ×100 </a:t>
            </a:r>
          </a:p>
          <a:p>
            <a:pPr>
              <a:buNone/>
            </a:pPr>
            <a:r>
              <a:rPr lang="ar-SY" dirty="0" smtClean="0"/>
              <a:t> </a:t>
            </a:r>
          </a:p>
          <a:p>
            <a:r>
              <a:rPr lang="ar-SY" dirty="0" smtClean="0"/>
              <a:t>خلل في قدرة الشخص على تأدية المهام التي يؤديها من هم في نفس عمره في المجالات المختلفة من دراسة وعمل ولغة وتواصل اجتماعي واستقلالية وتحمل للمسؤولية وحركة</a:t>
            </a:r>
            <a:endParaRPr lang="ar-SY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أسباب التخلف العقلي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Y" dirty="0" smtClean="0"/>
              <a:t>تناذر داون"من متوسط إلى شديد </a:t>
            </a:r>
          </a:p>
          <a:p>
            <a:r>
              <a:rPr lang="ar-SY" dirty="0" smtClean="0"/>
              <a:t>التوحد </a:t>
            </a:r>
          </a:p>
          <a:p>
            <a:r>
              <a:rPr lang="ar-SY" dirty="0" smtClean="0"/>
              <a:t>قصور الدرق الولادي </a:t>
            </a:r>
          </a:p>
          <a:p>
            <a:r>
              <a:rPr lang="ar-SY" dirty="0" smtClean="0"/>
              <a:t>أدواء خزن واستقلاب السكريات والحموض الأمينية </a:t>
            </a:r>
          </a:p>
          <a:p>
            <a:r>
              <a:rPr lang="ar-SY" dirty="0" smtClean="0"/>
              <a:t>أدواء خزن واستقلاب الدسم </a:t>
            </a:r>
          </a:p>
          <a:p>
            <a:r>
              <a:rPr lang="ar-SY" dirty="0" smtClean="0"/>
              <a:t>أدواء جلدية عصبية </a:t>
            </a:r>
          </a:p>
          <a:p>
            <a:r>
              <a:rPr lang="ar-SY" dirty="0" smtClean="0"/>
              <a:t>تناذر الصبغي </a:t>
            </a:r>
            <a:r>
              <a:rPr lang="en-US" dirty="0" smtClean="0"/>
              <a:t>X </a:t>
            </a:r>
            <a:r>
              <a:rPr lang="ar-SY" dirty="0" smtClean="0"/>
              <a:t>الهش </a:t>
            </a:r>
            <a:r>
              <a:rPr lang="ar-SY" dirty="0" smtClean="0"/>
              <a:t> أكثر الأسباب الوراثية شيوعاً </a:t>
            </a:r>
            <a:r>
              <a:rPr lang="ar-SY" dirty="0" smtClean="0"/>
              <a:t>للتخلف العقلي  </a:t>
            </a:r>
          </a:p>
          <a:p>
            <a:r>
              <a:rPr lang="ar-SY" dirty="0" smtClean="0"/>
              <a:t>بيلة الفينيل كيتون </a:t>
            </a:r>
          </a:p>
          <a:p>
            <a:r>
              <a:rPr lang="ar-SY" dirty="0" smtClean="0"/>
              <a:t>الحرمان العاطفي </a:t>
            </a:r>
          </a:p>
          <a:p>
            <a:r>
              <a:rPr lang="ar-SY" dirty="0" smtClean="0"/>
              <a:t>اضطرابات الحمل والولادة (انسمام حملي- فيروسات-طفيليات- تنافر زمر-تدخين- كحول- ولادة عسيرة- أشعة- نقص أكسجة )</a:t>
            </a:r>
            <a:endParaRPr lang="ar-SY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التخلف العقلي الخفيف (50-69)</a:t>
            </a:r>
            <a:br>
              <a:rPr lang="ar-SY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العقلي من 9 – 12 سنة</a:t>
            </a:r>
          </a:p>
          <a:p>
            <a:r>
              <a:rPr lang="ar-SY" dirty="0" smtClean="0"/>
              <a:t>غالبا“ لديهم استقلال بالرعاية الشخصية</a:t>
            </a:r>
          </a:p>
          <a:p>
            <a:r>
              <a:rPr lang="ar-SY" dirty="0" smtClean="0"/>
              <a:t>تأخر باكتساب اللغة</a:t>
            </a:r>
          </a:p>
          <a:p>
            <a:r>
              <a:rPr lang="ar-SY" dirty="0" smtClean="0"/>
              <a:t>صعوبات بالتحصيل الدراسي</a:t>
            </a:r>
          </a:p>
          <a:p>
            <a:r>
              <a:rPr lang="ar-SY" dirty="0" smtClean="0"/>
              <a:t>قلة نضج عاطفي و اجتماعي</a:t>
            </a:r>
          </a:p>
          <a:p>
            <a:r>
              <a:rPr lang="ar-SY" dirty="0" smtClean="0"/>
              <a:t>قابلية للتأهيل</a:t>
            </a:r>
          </a:p>
          <a:p>
            <a:r>
              <a:rPr lang="ar-SY" dirty="0" smtClean="0"/>
              <a:t>قابلية للأعمال اليدوية أكثر من النظرية</a:t>
            </a:r>
          </a:p>
          <a:p>
            <a:endParaRPr lang="ar-SY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التخلف العقلي المتوسط ( 35-49)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العقلي 6-9 سنة</a:t>
            </a:r>
          </a:p>
          <a:p>
            <a:r>
              <a:rPr lang="ar-SY" dirty="0" smtClean="0"/>
              <a:t>بطاءة في فهم اللغة و استخدامها</a:t>
            </a:r>
          </a:p>
          <a:p>
            <a:r>
              <a:rPr lang="ar-SY" dirty="0" smtClean="0"/>
              <a:t>استقلال جزئي بالرعاية الذاتية</a:t>
            </a:r>
          </a:p>
          <a:p>
            <a:r>
              <a:rPr lang="ar-SY" dirty="0" smtClean="0"/>
              <a:t>أميون</a:t>
            </a:r>
          </a:p>
          <a:p>
            <a:r>
              <a:rPr lang="ar-SY" dirty="0" smtClean="0"/>
              <a:t>قد يتعلمون مهارات بسيطة</a:t>
            </a:r>
          </a:p>
          <a:p>
            <a:r>
              <a:rPr lang="ar-SY" dirty="0" smtClean="0"/>
              <a:t>يكثر ترافقه مع الصرع – التوحد – الاضطرابات العصبية</a:t>
            </a:r>
            <a:endParaRPr lang="ar-SY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التخلف العقلي الشديد (20-34)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العقلي 3-6 سنة</a:t>
            </a:r>
          </a:p>
          <a:p>
            <a:r>
              <a:rPr lang="ar-SY" dirty="0" smtClean="0"/>
              <a:t>عجز حركي شديد</a:t>
            </a:r>
          </a:p>
          <a:p>
            <a:r>
              <a:rPr lang="ar-SY" dirty="0" smtClean="0"/>
              <a:t>اضطراب لغة و تواصل شديد</a:t>
            </a:r>
          </a:p>
          <a:p>
            <a:r>
              <a:rPr lang="ar-SY" dirty="0" smtClean="0"/>
              <a:t>يترافق مع خلل بنيوي واضح</a:t>
            </a:r>
          </a:p>
          <a:p>
            <a:r>
              <a:rPr lang="ar-SY" dirty="0" smtClean="0"/>
              <a:t>يحتاج لرعاية دائمة</a:t>
            </a:r>
            <a:endParaRPr lang="ar-SY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التخلف العقلي العميق (تحت 20 )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العقلي أقل من 3 سنوات</a:t>
            </a:r>
          </a:p>
          <a:p>
            <a:r>
              <a:rPr lang="ar-SY" dirty="0" smtClean="0"/>
              <a:t>صعوبات شديدة في فهم الأوامر و التعليمات</a:t>
            </a:r>
          </a:p>
          <a:p>
            <a:r>
              <a:rPr lang="ar-SY" dirty="0" smtClean="0"/>
              <a:t>عدم تطور اللغة</a:t>
            </a:r>
          </a:p>
          <a:p>
            <a:r>
              <a:rPr lang="ar-SY" dirty="0" smtClean="0"/>
              <a:t>خلل حركة شديد</a:t>
            </a:r>
          </a:p>
          <a:p>
            <a:r>
              <a:rPr lang="ar-SY" dirty="0" smtClean="0"/>
              <a:t>خلل في ضبط المصرات </a:t>
            </a:r>
          </a:p>
          <a:p>
            <a:r>
              <a:rPr lang="ar-SY" dirty="0" smtClean="0"/>
              <a:t>يحتاج رعاية كاملة دائمة</a:t>
            </a:r>
            <a:endParaRPr lang="ar-SY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الاضطرابات </a:t>
            </a:r>
            <a:r>
              <a:rPr lang="ar-SY" dirty="0" smtClean="0"/>
              <a:t>المرافقة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عدوانية و هياج – حركات نمطية – انحراف</a:t>
            </a:r>
          </a:p>
          <a:p>
            <a:r>
              <a:rPr lang="ar-SY" dirty="0" smtClean="0"/>
              <a:t>قلة احترام العادات</a:t>
            </a:r>
          </a:p>
          <a:p>
            <a:r>
              <a:rPr lang="ar-SY" dirty="0" smtClean="0"/>
              <a:t>سلوك اندفاعي و عدم تفهم الأوامر</a:t>
            </a:r>
          </a:p>
          <a:p>
            <a:r>
              <a:rPr lang="ar-SY" dirty="0" smtClean="0"/>
              <a:t>صرع</a:t>
            </a:r>
          </a:p>
          <a:p>
            <a:r>
              <a:rPr lang="ar-SY" dirty="0" smtClean="0"/>
              <a:t>اضطرابات القلق و الفصام و الاكتئاب</a:t>
            </a:r>
          </a:p>
          <a:p>
            <a:r>
              <a:rPr lang="ar-SY" dirty="0" smtClean="0"/>
              <a:t>الأمية</a:t>
            </a:r>
            <a:endParaRPr lang="ar-SY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العلاج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اجراءات تشخيصية مبكرة</a:t>
            </a:r>
          </a:p>
          <a:p>
            <a:pPr>
              <a:buNone/>
            </a:pPr>
            <a:endParaRPr lang="ar-SY" dirty="0" smtClean="0"/>
          </a:p>
          <a:p>
            <a:r>
              <a:rPr lang="ar-SY" dirty="0" smtClean="0"/>
              <a:t>علاج سببي كحالات قصور الدرق و بيلة الفينيل كيتونيوريا</a:t>
            </a:r>
          </a:p>
          <a:p>
            <a:pPr>
              <a:buNone/>
            </a:pPr>
            <a:endParaRPr lang="ar-SY" dirty="0" smtClean="0"/>
          </a:p>
          <a:p>
            <a:r>
              <a:rPr lang="ar-SY" dirty="0" smtClean="0"/>
              <a:t>علاج عرضي للاضطرابات المرافقة و السلوك</a:t>
            </a:r>
          </a:p>
          <a:p>
            <a:pPr>
              <a:buNone/>
            </a:pPr>
            <a:endParaRPr lang="ar-SY" dirty="0" smtClean="0"/>
          </a:p>
          <a:p>
            <a:r>
              <a:rPr lang="ar-SY" dirty="0" smtClean="0"/>
              <a:t>تأهيل بمراكز خاصة و دعم الأهل</a:t>
            </a:r>
          </a:p>
          <a:p>
            <a:endParaRPr lang="ar-SY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أدخل الفرح لقلوب الآخرين</a:t>
            </a:r>
            <a:endParaRPr lang="ar-SY" dirty="0"/>
          </a:p>
        </p:txBody>
      </p:sp>
      <p:pic>
        <p:nvPicPr>
          <p:cNvPr id="5" name="عنصر نائب للمحتوى 4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التشخيص التفريقي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التراجع النوعي لبعض وظائف القشر</a:t>
            </a:r>
          </a:p>
          <a:p>
            <a:endParaRPr lang="ar-SY" dirty="0" smtClean="0"/>
          </a:p>
          <a:p>
            <a:r>
              <a:rPr lang="ar-SY" dirty="0" smtClean="0"/>
              <a:t>الهذيان</a:t>
            </a:r>
          </a:p>
          <a:p>
            <a:endParaRPr lang="ar-SY" dirty="0" smtClean="0"/>
          </a:p>
          <a:p>
            <a:r>
              <a:rPr lang="ar-SY" dirty="0" smtClean="0"/>
              <a:t>الاكتئاب</a:t>
            </a:r>
            <a:endParaRPr lang="ar-SY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داء ألزهايمر</a:t>
            </a:r>
            <a:endParaRPr lang="ar-SY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44" y="1485216"/>
            <a:ext cx="9040148" cy="515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الآفات المميزة لداء ألزهايمر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Y" dirty="0" smtClean="0"/>
              <a:t>التنكس العصبي الليفي : </a:t>
            </a:r>
          </a:p>
          <a:p>
            <a:pPr>
              <a:buNone/>
            </a:pPr>
            <a:r>
              <a:rPr lang="ar-SY" dirty="0" smtClean="0"/>
              <a:t>      يؤدي لانحلال وموت العصبونات   ومحاورها</a:t>
            </a:r>
          </a:p>
          <a:p>
            <a:endParaRPr lang="ar-SY" dirty="0" smtClean="0"/>
          </a:p>
          <a:p>
            <a:r>
              <a:rPr lang="ar-SY" dirty="0" smtClean="0"/>
              <a:t> اللويحات الشيخية : </a:t>
            </a:r>
          </a:p>
          <a:p>
            <a:pPr>
              <a:buNone/>
            </a:pPr>
            <a:r>
              <a:rPr lang="ar-SY" dirty="0" smtClean="0"/>
              <a:t>    تتوضع في المسافات خارج الخلوية و تساهم في قطع    الاتصالات بين العصبونات</a:t>
            </a:r>
          </a:p>
          <a:p>
            <a:pPr>
              <a:buNone/>
            </a:pPr>
            <a:endParaRPr lang="ar-SY" dirty="0" smtClean="0"/>
          </a:p>
          <a:p>
            <a:r>
              <a:rPr lang="ar-SY" dirty="0" smtClean="0"/>
              <a:t>اعتلال الأوعية النشواني</a:t>
            </a:r>
            <a:endParaRPr lang="ar-S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الأماكن الرئيسية للاصابة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الجهاز اللمبي</a:t>
            </a:r>
          </a:p>
          <a:p>
            <a:r>
              <a:rPr lang="ar-SY" dirty="0" smtClean="0"/>
              <a:t>اللوزة</a:t>
            </a:r>
          </a:p>
          <a:p>
            <a:r>
              <a:rPr lang="ar-SY" dirty="0" smtClean="0"/>
              <a:t>الحصين</a:t>
            </a:r>
          </a:p>
          <a:p>
            <a:r>
              <a:rPr lang="ar-SY" dirty="0" smtClean="0"/>
              <a:t>القشر الجداري الصدغي الجبهي</a:t>
            </a:r>
            <a:endParaRPr lang="ar-SY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أسباب ألزهايمر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خلل مورثي على الصبغي 21</a:t>
            </a:r>
          </a:p>
          <a:p>
            <a:r>
              <a:rPr lang="ar-SY" dirty="0" smtClean="0"/>
              <a:t>أضداد البروتين الرابط للأميلاز</a:t>
            </a:r>
          </a:p>
          <a:p>
            <a:r>
              <a:rPr lang="ar-SY" dirty="0" smtClean="0"/>
              <a:t>تناقص البروتين المسؤول عن نموالعصبونات </a:t>
            </a:r>
            <a:r>
              <a:rPr lang="en-US" dirty="0" smtClean="0"/>
              <a:t>Apolipoproteine E4</a:t>
            </a:r>
            <a:endParaRPr lang="ar-SY" dirty="0" smtClean="0"/>
          </a:p>
          <a:p>
            <a:r>
              <a:rPr lang="ar-SY" dirty="0" smtClean="0"/>
              <a:t>نقص أستيل كولين ترانسفيراز و الأستيل كولين</a:t>
            </a:r>
          </a:p>
          <a:p>
            <a:r>
              <a:rPr lang="ar-SY" dirty="0" smtClean="0"/>
              <a:t>الانسمام بالألمنيوم</a:t>
            </a:r>
          </a:p>
          <a:p>
            <a:r>
              <a:rPr lang="ar-SY" dirty="0" smtClean="0"/>
              <a:t>فيروسات بطيئة</a:t>
            </a:r>
            <a:endParaRPr lang="ar-S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عوامل الخطورة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العمر الأكبر</a:t>
            </a:r>
          </a:p>
          <a:p>
            <a:r>
              <a:rPr lang="ar-SY" dirty="0" smtClean="0"/>
              <a:t>السوابق العائلية</a:t>
            </a:r>
          </a:p>
          <a:p>
            <a:r>
              <a:rPr lang="ar-SY" dirty="0" smtClean="0"/>
              <a:t>تثلث الصبغي 21</a:t>
            </a:r>
          </a:p>
          <a:p>
            <a:r>
              <a:rPr lang="ar-SY" dirty="0" smtClean="0"/>
              <a:t>الاناث</a:t>
            </a:r>
          </a:p>
          <a:p>
            <a:r>
              <a:rPr lang="ar-SY" dirty="0" smtClean="0"/>
              <a:t>الأشخاص قليلي الاستخدام لقدراتهم المعرفية</a:t>
            </a:r>
            <a:endParaRPr lang="ar-S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يسيء الانذار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وجود اختلاجات عضلية</a:t>
            </a:r>
          </a:p>
          <a:p>
            <a:r>
              <a:rPr lang="ar-SY" dirty="0" smtClean="0"/>
              <a:t>تدهور سريع للكلام</a:t>
            </a:r>
          </a:p>
          <a:p>
            <a:r>
              <a:rPr lang="ar-SY" dirty="0" smtClean="0"/>
              <a:t>سن البدء أصغر</a:t>
            </a:r>
            <a:endParaRPr lang="ar-S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812</Words>
  <PresentationFormat>عرض على الشاشة (3:4)‏</PresentationFormat>
  <Paragraphs>191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الاضطرابات النفسية العضوية</vt:lpstr>
      <vt:lpstr>الأعراض الرئيسية للخرف</vt:lpstr>
      <vt:lpstr>التشخيص التفريقي</vt:lpstr>
      <vt:lpstr>داء ألزهايمر</vt:lpstr>
      <vt:lpstr>الآفات المميزة لداء ألزهايمر</vt:lpstr>
      <vt:lpstr>الأماكن الرئيسية للاصابة</vt:lpstr>
      <vt:lpstr>أسباب ألزهايمر</vt:lpstr>
      <vt:lpstr>عوامل الخطورة</vt:lpstr>
      <vt:lpstr>يسيء الانذار</vt:lpstr>
      <vt:lpstr>المرافقات المرضية</vt:lpstr>
      <vt:lpstr>الخرف الوعائي المنشأ</vt:lpstr>
      <vt:lpstr>داء بيك (العته الجبهي الصدغي)</vt:lpstr>
      <vt:lpstr>العته في أدواء البريون</vt:lpstr>
      <vt:lpstr>الهذيان الحاد</vt:lpstr>
      <vt:lpstr>المظاهر المرضية</vt:lpstr>
      <vt:lpstr>الأسباب العصبية</vt:lpstr>
      <vt:lpstr>الأسباب الاستقلابية</vt:lpstr>
      <vt:lpstr>أسباب عامة</vt:lpstr>
      <vt:lpstr>أسباب نفسية</vt:lpstr>
      <vt:lpstr>العلاج</vt:lpstr>
      <vt:lpstr>الإعاقة الذهنية INTELLECTUAL DISABILITY (ID)</vt:lpstr>
      <vt:lpstr>أسباب التخلف العقلي</vt:lpstr>
      <vt:lpstr> التخلف العقلي الخفيف (50-69) </vt:lpstr>
      <vt:lpstr>التخلف العقلي المتوسط ( 35-49)</vt:lpstr>
      <vt:lpstr>التخلف العقلي الشديد (20-34)</vt:lpstr>
      <vt:lpstr>التخلف العقلي العميق (تحت 20 )</vt:lpstr>
      <vt:lpstr>الاضطرابات المرافقة</vt:lpstr>
      <vt:lpstr>العلاج</vt:lpstr>
      <vt:lpstr>أدخل الفرح لقلوب الآخرين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الاضطرابات النفسية العضوية</dc:title>
  <dc:creator>ACER</dc:creator>
  <cp:lastModifiedBy>ACER</cp:lastModifiedBy>
  <cp:revision>48</cp:revision>
  <dcterms:created xsi:type="dcterms:W3CDTF">2016-12-06T20:15:15Z</dcterms:created>
  <dcterms:modified xsi:type="dcterms:W3CDTF">2025-12-21T20:56:57Z</dcterms:modified>
</cp:coreProperties>
</file>