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>طيف الفصام                  </a:t>
            </a:r>
            <a:r>
              <a:rPr lang="en-US" dirty="0" smtClean="0"/>
              <a:t>Schizophrenia</a:t>
            </a:r>
            <a:br>
              <a:rPr lang="en-US" dirty="0" smtClean="0"/>
            </a:br>
            <a:r>
              <a:rPr lang="ar-SY" dirty="0" smtClean="0"/>
              <a:t>و الاضطرابات الذهانية الأخرى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 smtClean="0"/>
              <a:t>الدكتور</a:t>
            </a:r>
          </a:p>
          <a:p>
            <a:r>
              <a:rPr lang="ar-SY" dirty="0" smtClean="0"/>
              <a:t>مجيد السلوم</a:t>
            </a:r>
          </a:p>
          <a:p>
            <a:r>
              <a:rPr lang="ar-SY" dirty="0" smtClean="0"/>
              <a:t>أخصائي بالأمراض النفسية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</a:t>
            </a:r>
            <a:r>
              <a:rPr lang="ar-SY" dirty="0" err="1" smtClean="0"/>
              <a:t>الارادة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السلبية</a:t>
            </a:r>
          </a:p>
          <a:p>
            <a:r>
              <a:rPr lang="ar-SY" dirty="0" smtClean="0"/>
              <a:t>الصلابة </a:t>
            </a:r>
            <a:r>
              <a:rPr lang="ar-SY" dirty="0" err="1" smtClean="0"/>
              <a:t>و</a:t>
            </a:r>
            <a:r>
              <a:rPr lang="ar-SY" dirty="0" smtClean="0"/>
              <a:t> العناد</a:t>
            </a:r>
          </a:p>
          <a:p>
            <a:r>
              <a:rPr lang="ar-SY" dirty="0" smtClean="0"/>
              <a:t>التردد</a:t>
            </a:r>
          </a:p>
          <a:p>
            <a:r>
              <a:rPr lang="ar-SY" dirty="0" smtClean="0"/>
              <a:t>التغيير المتكرر</a:t>
            </a:r>
          </a:p>
          <a:p>
            <a:r>
              <a:rPr lang="ar-SY" dirty="0" smtClean="0"/>
              <a:t>فقد الدافع </a:t>
            </a:r>
            <a:r>
              <a:rPr lang="ar-SY" dirty="0" err="1" smtClean="0"/>
              <a:t>و</a:t>
            </a:r>
            <a:r>
              <a:rPr lang="ar-SY" dirty="0" smtClean="0"/>
              <a:t> الطموح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الحركية ( جامودية )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Y" dirty="0" smtClean="0"/>
              <a:t>ذهول</a:t>
            </a:r>
          </a:p>
          <a:p>
            <a:r>
              <a:rPr lang="ar-SY" dirty="0" smtClean="0"/>
              <a:t>هياج</a:t>
            </a:r>
          </a:p>
          <a:p>
            <a:r>
              <a:rPr lang="ar-SY" dirty="0" smtClean="0"/>
              <a:t>نمطية</a:t>
            </a:r>
          </a:p>
          <a:p>
            <a:r>
              <a:rPr lang="ar-SY" dirty="0" smtClean="0"/>
              <a:t>السلبية</a:t>
            </a:r>
          </a:p>
          <a:p>
            <a:r>
              <a:rPr lang="ar-SY" dirty="0" err="1" smtClean="0"/>
              <a:t>الصداء</a:t>
            </a:r>
            <a:r>
              <a:rPr lang="ar-SY" dirty="0" smtClean="0"/>
              <a:t> </a:t>
            </a:r>
            <a:r>
              <a:rPr lang="ar-SY" dirty="0" smtClean="0"/>
              <a:t>الحركي</a:t>
            </a:r>
          </a:p>
          <a:p>
            <a:r>
              <a:rPr lang="ar-SY" dirty="0" smtClean="0"/>
              <a:t>صدى الكلام</a:t>
            </a:r>
            <a:endParaRPr lang="ar-SY" dirty="0" smtClean="0"/>
          </a:p>
          <a:p>
            <a:r>
              <a:rPr lang="ar-SY" dirty="0" smtClean="0"/>
              <a:t>التكشير </a:t>
            </a:r>
          </a:p>
          <a:p>
            <a:r>
              <a:rPr lang="ar-SY" dirty="0" smtClean="0"/>
              <a:t>التصنع</a:t>
            </a:r>
          </a:p>
          <a:p>
            <a:r>
              <a:rPr lang="ar-SY" dirty="0" err="1" smtClean="0"/>
              <a:t>الجامودية</a:t>
            </a:r>
            <a:endParaRPr lang="ar-SY" dirty="0" smtClean="0"/>
          </a:p>
          <a:p>
            <a:r>
              <a:rPr lang="ar-SY" dirty="0" smtClean="0"/>
              <a:t>المرونة الشمعية</a:t>
            </a:r>
          </a:p>
          <a:p>
            <a:r>
              <a:rPr lang="ar-SY" dirty="0" err="1" smtClean="0"/>
              <a:t>التموضع</a:t>
            </a:r>
            <a:endParaRPr lang="ar-SY" dirty="0" smtClean="0"/>
          </a:p>
          <a:p>
            <a:r>
              <a:rPr lang="ar-SY" dirty="0" smtClean="0"/>
              <a:t>الصمات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السلوك الاجتماعي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عزلة</a:t>
            </a:r>
          </a:p>
          <a:p>
            <a:r>
              <a:rPr lang="ar-SY" dirty="0" smtClean="0"/>
              <a:t>فقدان العناية الشخصية </a:t>
            </a:r>
            <a:r>
              <a:rPr lang="ar-SY" dirty="0" err="1" smtClean="0"/>
              <a:t>و</a:t>
            </a:r>
            <a:r>
              <a:rPr lang="ar-SY" dirty="0" smtClean="0"/>
              <a:t> العامة</a:t>
            </a:r>
          </a:p>
          <a:p>
            <a:r>
              <a:rPr lang="ar-SY" dirty="0" err="1" smtClean="0"/>
              <a:t>نوب</a:t>
            </a:r>
            <a:r>
              <a:rPr lang="ar-SY" dirty="0" smtClean="0"/>
              <a:t> العدوانية</a:t>
            </a:r>
          </a:p>
          <a:p>
            <a:r>
              <a:rPr lang="ar-SY" dirty="0" smtClean="0"/>
              <a:t>فقد المتعة </a:t>
            </a:r>
            <a:r>
              <a:rPr lang="ar-SY" dirty="0" err="1" smtClean="0"/>
              <a:t>و</a:t>
            </a:r>
            <a:r>
              <a:rPr lang="ar-SY" dirty="0" smtClean="0"/>
              <a:t> السطحية</a:t>
            </a:r>
          </a:p>
          <a:p>
            <a:r>
              <a:rPr lang="ar-SY" dirty="0" smtClean="0"/>
              <a:t>ترك العمل </a:t>
            </a:r>
            <a:r>
              <a:rPr lang="ar-SY" dirty="0" err="1" smtClean="0"/>
              <a:t>و</a:t>
            </a:r>
            <a:r>
              <a:rPr lang="ar-SY" dirty="0" smtClean="0"/>
              <a:t> الاهتمامات الغريبة</a:t>
            </a:r>
          </a:p>
          <a:p>
            <a:r>
              <a:rPr lang="ar-SY" dirty="0" smtClean="0"/>
              <a:t>سلوك جنسي شاذ</a:t>
            </a:r>
          </a:p>
          <a:p>
            <a:r>
              <a:rPr lang="ar-SY" dirty="0" smtClean="0"/>
              <a:t>فقدان المهارات الاجتماعية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البصيرة </a:t>
            </a:r>
            <a:r>
              <a:rPr lang="ar-SY" dirty="0" err="1" smtClean="0"/>
              <a:t>و</a:t>
            </a:r>
            <a:r>
              <a:rPr lang="ar-SY" dirty="0" smtClean="0"/>
              <a:t> المحاكمة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تضطرب البصيرة  </a:t>
            </a:r>
          </a:p>
          <a:p>
            <a:endParaRPr lang="ar-SY" dirty="0" smtClean="0"/>
          </a:p>
          <a:p>
            <a:r>
              <a:rPr lang="ar-SY" dirty="0" smtClean="0"/>
              <a:t>المحاكمة غالبا“ سليمة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الأشكال السريرية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الفصام </a:t>
            </a:r>
            <a:r>
              <a:rPr lang="ar-SY" dirty="0" err="1" smtClean="0"/>
              <a:t>الزوري</a:t>
            </a:r>
            <a:r>
              <a:rPr lang="ar-SY" dirty="0" smtClean="0"/>
              <a:t>: 30 - وراثة – </a:t>
            </a:r>
            <a:r>
              <a:rPr lang="ar-SY" dirty="0" err="1" smtClean="0"/>
              <a:t>انذار</a:t>
            </a:r>
            <a:r>
              <a:rPr lang="ar-SY" dirty="0" smtClean="0"/>
              <a:t> أفضل </a:t>
            </a:r>
          </a:p>
          <a:p>
            <a:r>
              <a:rPr lang="ar-SY" dirty="0" smtClean="0"/>
              <a:t>الفصام الشبابي: 15-25 مظاهر سلبية</a:t>
            </a:r>
          </a:p>
          <a:p>
            <a:r>
              <a:rPr lang="ar-SY" dirty="0" smtClean="0"/>
              <a:t>الفصام </a:t>
            </a:r>
            <a:r>
              <a:rPr lang="ar-SY" dirty="0" err="1" smtClean="0"/>
              <a:t>الجامودي</a:t>
            </a:r>
            <a:r>
              <a:rPr lang="ar-SY" dirty="0" smtClean="0"/>
              <a:t>: 20-40 عرض </a:t>
            </a:r>
            <a:r>
              <a:rPr lang="ar-SY" dirty="0" err="1" smtClean="0"/>
              <a:t>جامودي</a:t>
            </a:r>
            <a:endParaRPr lang="ar-SY" dirty="0" smtClean="0"/>
          </a:p>
          <a:p>
            <a:r>
              <a:rPr lang="ar-SY" dirty="0" smtClean="0"/>
              <a:t>الفصام غير المميز: نفي البقية</a:t>
            </a:r>
          </a:p>
          <a:p>
            <a:r>
              <a:rPr lang="ar-SY" dirty="0" smtClean="0"/>
              <a:t>الفصام المتبقي: تبقى أعراض سلبية بعد سنة من تراجع +</a:t>
            </a:r>
          </a:p>
          <a:p>
            <a:r>
              <a:rPr lang="ar-SY" dirty="0" smtClean="0"/>
              <a:t>الفصام البسيط : عمر مبكر تصرفات غريبة </a:t>
            </a:r>
            <a:r>
              <a:rPr lang="ar-SY" dirty="0" err="1" smtClean="0"/>
              <a:t>و</a:t>
            </a:r>
            <a:r>
              <a:rPr lang="ar-SY" dirty="0" smtClean="0"/>
              <a:t> شاذة اضطراب الوجدان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الارادة</a:t>
            </a:r>
            <a:endParaRPr lang="ar-SY" dirty="0" smtClean="0"/>
          </a:p>
          <a:p>
            <a:r>
              <a:rPr lang="ar-SY" dirty="0" smtClean="0"/>
              <a:t>الاكتئاب ما بعد الفصام : شخص فصام من أقل من سنة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الأعراض النوعية بالتشخيص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اضطراب تحكم</a:t>
            </a:r>
          </a:p>
          <a:p>
            <a:r>
              <a:rPr lang="ar-SY" dirty="0" smtClean="0"/>
              <a:t>توهمات تأثير- </a:t>
            </a:r>
            <a:r>
              <a:rPr lang="ar-SY" dirty="0" err="1" smtClean="0"/>
              <a:t>اشارة</a:t>
            </a:r>
            <a:r>
              <a:rPr lang="ar-SY" dirty="0" smtClean="0"/>
              <a:t> - زورية </a:t>
            </a:r>
          </a:p>
          <a:p>
            <a:r>
              <a:rPr lang="ar-SY" dirty="0" err="1" smtClean="0"/>
              <a:t>اهلاسات</a:t>
            </a:r>
            <a:r>
              <a:rPr lang="ar-SY" dirty="0" smtClean="0"/>
              <a:t> بالشخص الثالث </a:t>
            </a:r>
            <a:r>
              <a:rPr lang="ar-SY" dirty="0" err="1" smtClean="0"/>
              <a:t>و</a:t>
            </a:r>
            <a:r>
              <a:rPr lang="ar-SY" dirty="0" smtClean="0"/>
              <a:t> التعليق المستمر </a:t>
            </a:r>
            <a:r>
              <a:rPr lang="ar-SY" dirty="0" err="1" smtClean="0"/>
              <a:t>و</a:t>
            </a:r>
            <a:r>
              <a:rPr lang="ar-SY" dirty="0" smtClean="0"/>
              <a:t> سمعية من الجسم</a:t>
            </a:r>
          </a:p>
          <a:p>
            <a:r>
              <a:rPr lang="ar-SY" dirty="0" err="1" smtClean="0"/>
              <a:t>توهمات</a:t>
            </a:r>
            <a:r>
              <a:rPr lang="ar-SY" dirty="0" smtClean="0"/>
              <a:t> مستحيلة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معايير التشخيص </a:t>
            </a:r>
            <a:r>
              <a:rPr lang="en-US" dirty="0" smtClean="0"/>
              <a:t>DSM-5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وجود </a:t>
            </a:r>
            <a:r>
              <a:rPr lang="ar-SY" dirty="0" smtClean="0"/>
              <a:t>عرضين أو أكثر من : 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1- اهلاسات 2- توهمات 3- كلام غير منظم 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smtClean="0"/>
              <a:t>4- سلوك غير منظم 5- مظاهر سلبية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smtClean="0"/>
              <a:t>أحدها من 1-2-3 </a:t>
            </a:r>
            <a:r>
              <a:rPr lang="ar-SY" dirty="0" smtClean="0"/>
              <a:t>لمدة شهر على </a:t>
            </a:r>
            <a:r>
              <a:rPr lang="ar-SY" dirty="0" smtClean="0"/>
              <a:t>الأقل</a:t>
            </a:r>
            <a:endParaRPr lang="ar-SY" dirty="0" smtClean="0"/>
          </a:p>
          <a:p>
            <a:r>
              <a:rPr lang="ar-SY" dirty="0" smtClean="0"/>
              <a:t>المظاهر الكلية مستمرة </a:t>
            </a:r>
            <a:r>
              <a:rPr lang="ar-SY" dirty="0" smtClean="0"/>
              <a:t>ست أشهر على الأقل</a:t>
            </a:r>
            <a:endParaRPr lang="ar-SY" dirty="0" smtClean="0"/>
          </a:p>
          <a:p>
            <a:r>
              <a:rPr lang="ar-SY" dirty="0" smtClean="0"/>
              <a:t>أقل </a:t>
            </a:r>
            <a:r>
              <a:rPr lang="ar-SY" dirty="0" smtClean="0"/>
              <a:t>من شهر هجمة ذهانية </a:t>
            </a:r>
            <a:r>
              <a:rPr lang="ar-SY" dirty="0" smtClean="0"/>
              <a:t>حادة </a:t>
            </a:r>
          </a:p>
          <a:p>
            <a:r>
              <a:rPr lang="ar-SY" dirty="0" smtClean="0"/>
              <a:t>إعاقة بالأداء الحياتي </a:t>
            </a:r>
          </a:p>
          <a:p>
            <a:r>
              <a:rPr lang="ar-SY" dirty="0" smtClean="0"/>
              <a:t>نفي الأسباب و الاضطرابات الأخرى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</a:t>
            </a:r>
            <a:r>
              <a:rPr lang="ar-SY" dirty="0" err="1" smtClean="0"/>
              <a:t>التوهمية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توهمات منظمة تستمر </a:t>
            </a:r>
            <a:r>
              <a:rPr lang="ar-SY" dirty="0" smtClean="0"/>
              <a:t>شهر</a:t>
            </a:r>
            <a:r>
              <a:rPr lang="ar-SY" dirty="0" smtClean="0"/>
              <a:t> </a:t>
            </a:r>
            <a:r>
              <a:rPr lang="ar-SY" dirty="0" smtClean="0"/>
              <a:t>على الأقل</a:t>
            </a:r>
          </a:p>
          <a:p>
            <a:r>
              <a:rPr lang="ar-SY" dirty="0" smtClean="0"/>
              <a:t>غياب المظاهر الأخرى</a:t>
            </a:r>
          </a:p>
          <a:p>
            <a:r>
              <a:rPr lang="ar-SY" dirty="0" smtClean="0"/>
              <a:t>متوسط العمر</a:t>
            </a:r>
          </a:p>
          <a:p>
            <a:r>
              <a:rPr lang="ar-SY" dirty="0" err="1" smtClean="0"/>
              <a:t>البارانويا</a:t>
            </a:r>
            <a:endParaRPr lang="ar-SY" dirty="0" smtClean="0"/>
          </a:p>
          <a:p>
            <a:r>
              <a:rPr lang="ar-SY" dirty="0" smtClean="0"/>
              <a:t>الحب</a:t>
            </a:r>
          </a:p>
          <a:p>
            <a:r>
              <a:rPr lang="ar-SY" dirty="0" smtClean="0"/>
              <a:t>الغيرة</a:t>
            </a:r>
          </a:p>
          <a:p>
            <a:r>
              <a:rPr lang="ar-SY" dirty="0" smtClean="0"/>
              <a:t>العظمة</a:t>
            </a:r>
          </a:p>
          <a:p>
            <a:r>
              <a:rPr lang="ar-SY" dirty="0" smtClean="0"/>
              <a:t>الجسدي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الحادة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هجمة </a:t>
            </a:r>
            <a:r>
              <a:rPr lang="ar-SY" dirty="0" err="1" smtClean="0"/>
              <a:t>نفاسية</a:t>
            </a:r>
            <a:r>
              <a:rPr lang="ar-SY" dirty="0" smtClean="0"/>
              <a:t> حادة: أقل من شهر</a:t>
            </a:r>
          </a:p>
          <a:p>
            <a:pPr>
              <a:buNone/>
            </a:pPr>
            <a:endParaRPr lang="ar-SY" dirty="0" smtClean="0"/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اضطراب </a:t>
            </a:r>
            <a:r>
              <a:rPr lang="ar-SY" dirty="0" err="1" smtClean="0"/>
              <a:t>فصامي</a:t>
            </a:r>
            <a:r>
              <a:rPr lang="ar-SY" dirty="0" smtClean="0"/>
              <a:t> الشكل : من </a:t>
            </a:r>
            <a:r>
              <a:rPr lang="ar-SY" dirty="0" smtClean="0"/>
              <a:t>1الى أقل من 6 شهر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 الفصام الوجداني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استعداد وراثي</a:t>
            </a:r>
          </a:p>
          <a:p>
            <a:r>
              <a:rPr lang="ar-SY" dirty="0" smtClean="0"/>
              <a:t>أعراض </a:t>
            </a:r>
            <a:r>
              <a:rPr lang="ar-SY" dirty="0" err="1" smtClean="0"/>
              <a:t>فصامية</a:t>
            </a:r>
            <a:r>
              <a:rPr lang="ar-SY" dirty="0" smtClean="0"/>
              <a:t> و </a:t>
            </a:r>
            <a:r>
              <a:rPr lang="ar-SY" dirty="0" err="1" smtClean="0"/>
              <a:t>وجدانية</a:t>
            </a:r>
            <a:r>
              <a:rPr lang="ar-SY" dirty="0" smtClean="0"/>
              <a:t> متساوية بالوضوح </a:t>
            </a:r>
            <a:r>
              <a:rPr lang="ar-SY" dirty="0" err="1" smtClean="0"/>
              <a:t>و</a:t>
            </a:r>
            <a:r>
              <a:rPr lang="ar-SY" dirty="0" smtClean="0"/>
              <a:t> متزامنة </a:t>
            </a:r>
            <a:r>
              <a:rPr lang="ar-SY" dirty="0" smtClean="0"/>
              <a:t>بالتواجد</a:t>
            </a:r>
          </a:p>
          <a:p>
            <a:r>
              <a:rPr lang="ar-SY" dirty="0" smtClean="0"/>
              <a:t>تواجد فصام لوحده مدة أسبوعين </a:t>
            </a:r>
            <a:endParaRPr lang="ar-SY" dirty="0" smtClean="0"/>
          </a:p>
          <a:p>
            <a:r>
              <a:rPr lang="ar-SY" dirty="0" smtClean="0"/>
              <a:t>نوع هوسي – اكتئابي - مختلط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الوصف التاريخي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كريبلن</a:t>
            </a:r>
            <a:r>
              <a:rPr lang="ar-SY" dirty="0" smtClean="0"/>
              <a:t> 1899 الخرف المبكر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err="1" smtClean="0"/>
              <a:t>بلويلر</a:t>
            </a:r>
            <a:r>
              <a:rPr lang="ar-SY" dirty="0" smtClean="0"/>
              <a:t> 1911 </a:t>
            </a:r>
            <a:r>
              <a:rPr lang="en-US" dirty="0" err="1" smtClean="0"/>
              <a:t>schizo</a:t>
            </a:r>
            <a:r>
              <a:rPr lang="ar-SY" dirty="0" smtClean="0"/>
              <a:t> و </a:t>
            </a:r>
            <a:r>
              <a:rPr lang="en-US" dirty="0" err="1" smtClean="0"/>
              <a:t>phrenia</a:t>
            </a:r>
            <a:r>
              <a:rPr lang="ar-SY" dirty="0" smtClean="0"/>
              <a:t>     </a:t>
            </a:r>
            <a:r>
              <a:rPr lang="en-US" dirty="0" smtClean="0"/>
              <a:t>4A</a:t>
            </a:r>
            <a:r>
              <a:rPr lang="ar-SY" dirty="0" smtClean="0"/>
              <a:t> 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err="1" smtClean="0"/>
              <a:t>شنايدر</a:t>
            </a:r>
            <a:r>
              <a:rPr lang="ar-SY" dirty="0" smtClean="0"/>
              <a:t> 1891-1957 الأعراض الايجابية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smtClean="0"/>
              <a:t>السير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25%</a:t>
            </a:r>
            <a:r>
              <a:rPr lang="ar-SY" dirty="0" smtClean="0"/>
              <a:t> شفاء</a:t>
            </a:r>
          </a:p>
          <a:p>
            <a:r>
              <a:rPr lang="en-US" dirty="0" smtClean="0"/>
              <a:t>50%</a:t>
            </a:r>
            <a:r>
              <a:rPr lang="ar-SY" dirty="0" smtClean="0"/>
              <a:t> تحسن مع شفاء اجتماعي</a:t>
            </a:r>
          </a:p>
          <a:p>
            <a:r>
              <a:rPr lang="en-US" dirty="0" smtClean="0"/>
              <a:t>25%</a:t>
            </a:r>
            <a:r>
              <a:rPr lang="ar-SY" dirty="0" smtClean="0"/>
              <a:t> استجابة غير جيدة</a:t>
            </a:r>
          </a:p>
          <a:p>
            <a:r>
              <a:rPr lang="en-US" dirty="0" smtClean="0"/>
              <a:t>5-10%</a:t>
            </a:r>
            <a:r>
              <a:rPr lang="ar-SY" dirty="0" smtClean="0"/>
              <a:t> </a:t>
            </a:r>
            <a:r>
              <a:rPr lang="ar-SY" dirty="0" err="1" smtClean="0"/>
              <a:t>معند</a:t>
            </a:r>
            <a:endParaRPr lang="ar-SY" dirty="0" smtClean="0"/>
          </a:p>
          <a:p>
            <a:r>
              <a:rPr lang="ar-SY" dirty="0" smtClean="0"/>
              <a:t>الفصام دون علاج ينكس 75% بالسنة الأولى</a:t>
            </a:r>
          </a:p>
          <a:p>
            <a:pPr>
              <a:buNone/>
            </a:pPr>
            <a:r>
              <a:rPr lang="ar-SY" dirty="0" smtClean="0"/>
              <a:t>                               80-90% بالسنة الثانية</a:t>
            </a:r>
          </a:p>
          <a:p>
            <a:r>
              <a:rPr lang="en-US" dirty="0" smtClean="0"/>
              <a:t>75% </a:t>
            </a:r>
            <a:r>
              <a:rPr lang="ar-SY" dirty="0" smtClean="0"/>
              <a:t> يستجيبون بشكل جيد للعلاج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الانذار</a:t>
            </a:r>
            <a:r>
              <a:rPr lang="ar-SY" dirty="0" smtClean="0"/>
              <a:t> الجيد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العمر الأكبر</a:t>
            </a:r>
          </a:p>
          <a:p>
            <a:r>
              <a:rPr lang="ar-SY" dirty="0" smtClean="0"/>
              <a:t>أعراض وجدانية واضحة  - سوابق وجدانية عائلية</a:t>
            </a:r>
          </a:p>
          <a:p>
            <a:r>
              <a:rPr lang="ar-SY" dirty="0" smtClean="0"/>
              <a:t>أعراض ايجابية</a:t>
            </a:r>
          </a:p>
          <a:p>
            <a:r>
              <a:rPr lang="ar-SY" dirty="0" smtClean="0"/>
              <a:t>الفصام </a:t>
            </a:r>
            <a:r>
              <a:rPr lang="ar-SY" dirty="0" err="1" smtClean="0"/>
              <a:t>الزوري</a:t>
            </a:r>
            <a:r>
              <a:rPr lang="ar-SY" dirty="0" smtClean="0"/>
              <a:t> و </a:t>
            </a:r>
            <a:r>
              <a:rPr lang="ar-SY" dirty="0" err="1" smtClean="0"/>
              <a:t>الجامودي</a:t>
            </a:r>
            <a:endParaRPr lang="ar-SY" dirty="0" smtClean="0"/>
          </a:p>
          <a:p>
            <a:r>
              <a:rPr lang="ar-SY" dirty="0" smtClean="0"/>
              <a:t>تخليط ذهني عند البدء     - استجابة للعلاج </a:t>
            </a:r>
          </a:p>
          <a:p>
            <a:r>
              <a:rPr lang="ar-SY" dirty="0" smtClean="0"/>
              <a:t>بدء حاد                     - ذكاء جيد       -شخصية سوية</a:t>
            </a:r>
          </a:p>
          <a:p>
            <a:r>
              <a:rPr lang="ar-SY" dirty="0" smtClean="0"/>
              <a:t>عوامل خارجية </a:t>
            </a:r>
            <a:r>
              <a:rPr lang="ar-SY" dirty="0" err="1" smtClean="0"/>
              <a:t>و</a:t>
            </a:r>
            <a:r>
              <a:rPr lang="ar-SY" dirty="0" smtClean="0"/>
              <a:t> شدة واضحة مطلقة للمرض</a:t>
            </a:r>
          </a:p>
          <a:p>
            <a:r>
              <a:rPr lang="ar-SY" dirty="0" smtClean="0"/>
              <a:t>تعبير انفعالي عائلي هادئ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التشخيص التفريقي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أمراض الدماغ العضوية</a:t>
            </a:r>
          </a:p>
          <a:p>
            <a:r>
              <a:rPr lang="ar-SY" dirty="0" smtClean="0"/>
              <a:t>الهذيان الحاد</a:t>
            </a:r>
          </a:p>
          <a:p>
            <a:r>
              <a:rPr lang="ar-SY" dirty="0" smtClean="0"/>
              <a:t>ذهان الولادة</a:t>
            </a:r>
          </a:p>
          <a:p>
            <a:r>
              <a:rPr lang="ar-SY" dirty="0" smtClean="0"/>
              <a:t>الأدوية خاصة المهلسات </a:t>
            </a:r>
            <a:r>
              <a:rPr lang="ar-SY" dirty="0" err="1" smtClean="0"/>
              <a:t>و</a:t>
            </a:r>
            <a:r>
              <a:rPr lang="ar-SY" dirty="0" smtClean="0"/>
              <a:t> المنشطات المركزية </a:t>
            </a:r>
            <a:r>
              <a:rPr lang="ar-SY" dirty="0" err="1" smtClean="0"/>
              <a:t>و</a:t>
            </a:r>
            <a:r>
              <a:rPr lang="ar-SY" dirty="0" smtClean="0"/>
              <a:t> الهيروئين ( سرعة بدء-تشوش وعي- اهلاسات بصرية – قلق )</a:t>
            </a:r>
          </a:p>
          <a:p>
            <a:r>
              <a:rPr lang="ar-SY" dirty="0" smtClean="0"/>
              <a:t>الاضطرابات الوجدانية</a:t>
            </a:r>
          </a:p>
          <a:p>
            <a:r>
              <a:rPr lang="ar-SY" dirty="0" smtClean="0"/>
              <a:t>اضطرابات الشخصية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التدبير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الاستشفاء</a:t>
            </a:r>
          </a:p>
          <a:p>
            <a:r>
              <a:rPr lang="ar-SY" dirty="0" smtClean="0"/>
              <a:t>العلاج الدوائي </a:t>
            </a:r>
          </a:p>
          <a:p>
            <a:r>
              <a:rPr lang="ar-SY" dirty="0" smtClean="0"/>
              <a:t>العلاج النفسي الاجتماعي </a:t>
            </a:r>
            <a:r>
              <a:rPr lang="ar-SY" dirty="0" err="1" smtClean="0"/>
              <a:t>التأهيلي</a:t>
            </a:r>
            <a:endParaRPr lang="ar-SY" dirty="0" smtClean="0"/>
          </a:p>
          <a:p>
            <a:r>
              <a:rPr lang="ar-SY" dirty="0" smtClean="0"/>
              <a:t>العلاج </a:t>
            </a:r>
            <a:r>
              <a:rPr lang="ar-SY" dirty="0" err="1" smtClean="0"/>
              <a:t>بالتخليج</a:t>
            </a:r>
            <a:r>
              <a:rPr lang="ar-SY" dirty="0" smtClean="0"/>
              <a:t> الكهربائي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شكرا“ لكم</a:t>
            </a:r>
            <a:endParaRPr lang="ar-SY" dirty="0"/>
          </a:p>
        </p:txBody>
      </p:sp>
      <p:pic>
        <p:nvPicPr>
          <p:cNvPr id="5" name="عنصر نائب للمحتوى 4" descr="Deser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الوبائيات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الحدوث </a:t>
            </a:r>
            <a:r>
              <a:rPr lang="ar-SY" dirty="0" smtClean="0"/>
              <a:t>1-4</a:t>
            </a:r>
            <a:r>
              <a:rPr lang="ar-SY" dirty="0" smtClean="0"/>
              <a:t>/ 10000 </a:t>
            </a:r>
          </a:p>
          <a:p>
            <a:r>
              <a:rPr lang="ar-SY" dirty="0" smtClean="0"/>
              <a:t>الانتشار 1</a:t>
            </a:r>
            <a:r>
              <a:rPr lang="ar-SY" dirty="0" smtClean="0"/>
              <a:t>%    </a:t>
            </a:r>
            <a:endParaRPr lang="ar-SY" dirty="0" smtClean="0"/>
          </a:p>
          <a:p>
            <a:r>
              <a:rPr lang="ar-SY" dirty="0" smtClean="0"/>
              <a:t>غالبا“ بين 15-40 سنة – الجنسين </a:t>
            </a:r>
          </a:p>
          <a:p>
            <a:r>
              <a:rPr lang="ar-SY" dirty="0" smtClean="0"/>
              <a:t>المستويات المتدنية</a:t>
            </a:r>
          </a:p>
          <a:p>
            <a:r>
              <a:rPr lang="ar-SY" dirty="0" smtClean="0"/>
              <a:t>أوائل الربيع </a:t>
            </a:r>
            <a:r>
              <a:rPr lang="ar-SY" dirty="0" err="1" smtClean="0"/>
              <a:t>و</a:t>
            </a:r>
            <a:r>
              <a:rPr lang="ar-SY" dirty="0" smtClean="0"/>
              <a:t> الصيف </a:t>
            </a:r>
          </a:p>
          <a:p>
            <a:r>
              <a:rPr lang="ar-SY" dirty="0" smtClean="0"/>
              <a:t>مواليد الشتاء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الأسباب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الوراثة : التوائم الحقيقية </a:t>
            </a:r>
            <a:r>
              <a:rPr lang="ar-SY" dirty="0" smtClean="0"/>
              <a:t>47% </a:t>
            </a:r>
            <a:r>
              <a:rPr lang="ar-SY" dirty="0" smtClean="0"/>
              <a:t>الكاذبة </a:t>
            </a:r>
            <a:r>
              <a:rPr lang="ar-SY" dirty="0" smtClean="0"/>
              <a:t>12%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            الوالدين 40% أحد الوالدين </a:t>
            </a:r>
            <a:r>
              <a:rPr lang="ar-SY" dirty="0" smtClean="0"/>
              <a:t>12%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     </a:t>
            </a:r>
            <a:r>
              <a:rPr lang="ar-SY" dirty="0" smtClean="0"/>
              <a:t> المورثات </a:t>
            </a:r>
            <a:r>
              <a:rPr lang="fr-FR" dirty="0" smtClean="0"/>
              <a:t>1q, 5q, 6p, 6q, </a:t>
            </a:r>
            <a:r>
              <a:rPr lang="fr-FR" dirty="0" smtClean="0"/>
              <a:t>8p</a:t>
            </a:r>
            <a:r>
              <a:rPr lang="en-US" dirty="0" smtClean="0"/>
              <a:t>.10p, 13q, 15q, </a:t>
            </a:r>
            <a:r>
              <a:rPr lang="en-US" dirty="0" smtClean="0"/>
              <a:t>22q</a:t>
            </a:r>
            <a:r>
              <a:rPr lang="ar-SY" dirty="0" smtClean="0"/>
              <a:t>                      </a:t>
            </a:r>
            <a:endParaRPr lang="ar-SY" dirty="0" smtClean="0"/>
          </a:p>
          <a:p>
            <a:r>
              <a:rPr lang="ar-SY" dirty="0" smtClean="0"/>
              <a:t>الشخصية </a:t>
            </a:r>
            <a:r>
              <a:rPr lang="ar-SY" dirty="0" smtClean="0"/>
              <a:t>: </a:t>
            </a:r>
            <a:r>
              <a:rPr lang="en-US" dirty="0" smtClean="0"/>
              <a:t>schizoid </a:t>
            </a:r>
            <a:r>
              <a:rPr lang="ar-SY" dirty="0" smtClean="0"/>
              <a:t> 30%  النمط البنيوي النحيف</a:t>
            </a:r>
          </a:p>
          <a:p>
            <a:r>
              <a:rPr lang="ar-SY" dirty="0" smtClean="0"/>
              <a:t>البيئة الاجتماعية : التربية القاسية – طلاق – أوامر متعاكسة</a:t>
            </a:r>
          </a:p>
          <a:p>
            <a:r>
              <a:rPr lang="ar-SY" dirty="0" smtClean="0"/>
              <a:t>الجهاز العصبي : نقص حجم الدماغ </a:t>
            </a:r>
            <a:r>
              <a:rPr lang="ar-SY" dirty="0" err="1" smtClean="0"/>
              <a:t>و</a:t>
            </a:r>
            <a:r>
              <a:rPr lang="ar-SY" dirty="0" smtClean="0"/>
              <a:t> الفص اللمبي</a:t>
            </a:r>
          </a:p>
          <a:p>
            <a:pPr>
              <a:buNone/>
            </a:pPr>
            <a:r>
              <a:rPr lang="ar-SY" dirty="0" smtClean="0"/>
              <a:t>           ضمور بالقشرة في 40% - توسع </a:t>
            </a:r>
            <a:r>
              <a:rPr lang="ar-SY" dirty="0" err="1" smtClean="0"/>
              <a:t>بطينات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  صغر حجم الحصين- اللوزة- </a:t>
            </a:r>
            <a:r>
              <a:rPr lang="ar-SY" dirty="0" err="1" smtClean="0"/>
              <a:t>التلفيف</a:t>
            </a:r>
            <a:r>
              <a:rPr lang="ar-SY" dirty="0" smtClean="0"/>
              <a:t> جانب الحصين</a:t>
            </a:r>
          </a:p>
          <a:p>
            <a:pPr>
              <a:buNone/>
            </a:pPr>
            <a:r>
              <a:rPr lang="ar-SY" dirty="0" smtClean="0"/>
              <a:t>                 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الأسباب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Y" dirty="0" smtClean="0"/>
              <a:t>التشريح المرضي: غياب الدبق- نقص كثافة العصبونات</a:t>
            </a:r>
          </a:p>
          <a:p>
            <a:pPr>
              <a:buNone/>
            </a:pPr>
            <a:r>
              <a:rPr lang="ar-SY" dirty="0" smtClean="0"/>
              <a:t>          سوء توزع الخلايا الهرمية بالحصين</a:t>
            </a:r>
          </a:p>
          <a:p>
            <a:r>
              <a:rPr lang="ar-SY" dirty="0" smtClean="0"/>
              <a:t>الكيمياء الحيوية:خلل </a:t>
            </a:r>
            <a:r>
              <a:rPr lang="ar-SY" dirty="0" smtClean="0"/>
              <a:t>خاصة</a:t>
            </a:r>
            <a:r>
              <a:rPr lang="en-US" dirty="0" smtClean="0"/>
              <a:t>D2</a:t>
            </a:r>
            <a:r>
              <a:rPr lang="ar-SY" dirty="0" smtClean="0"/>
              <a:t> </a:t>
            </a:r>
            <a:r>
              <a:rPr lang="ar-SY" dirty="0" smtClean="0"/>
              <a:t>في </a:t>
            </a:r>
            <a:r>
              <a:rPr lang="ar-SY" dirty="0" smtClean="0"/>
              <a:t>السبيل </a:t>
            </a:r>
            <a:r>
              <a:rPr lang="ar-SY" dirty="0" smtClean="0"/>
              <a:t>المتوسط القشري     </a:t>
            </a:r>
            <a:r>
              <a:rPr lang="ar-SY" dirty="0" smtClean="0"/>
              <a:t>و</a:t>
            </a:r>
            <a:r>
              <a:rPr lang="ar-SY" dirty="0" smtClean="0"/>
              <a:t> المتوسط اللمبي </a:t>
            </a:r>
            <a:r>
              <a:rPr lang="ar-SY" dirty="0" smtClean="0"/>
              <a:t>والنواة اللوزية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خلل في فهم الرسالة الثانية ما بعد المشبك </a:t>
            </a:r>
          </a:p>
          <a:p>
            <a:pPr>
              <a:buNone/>
            </a:pPr>
            <a:r>
              <a:rPr lang="ar-SY" dirty="0" smtClean="0"/>
              <a:t>   خلل في مستقبلات الموسكارين</a:t>
            </a:r>
          </a:p>
          <a:p>
            <a:pPr>
              <a:buNone/>
            </a:pPr>
            <a:r>
              <a:rPr lang="ar-SY" dirty="0" smtClean="0"/>
              <a:t>   خلل وظيفي بالفص الجبهي  </a:t>
            </a:r>
            <a:r>
              <a:rPr lang="en-US" dirty="0" smtClean="0"/>
              <a:t>PET</a:t>
            </a:r>
            <a:r>
              <a:rPr lang="ar-SY" dirty="0" smtClean="0"/>
              <a:t> </a:t>
            </a:r>
          </a:p>
          <a:p>
            <a:r>
              <a:rPr lang="ar-SY" dirty="0" smtClean="0"/>
              <a:t>مخاض عسير </a:t>
            </a:r>
            <a:r>
              <a:rPr lang="ar-SY" dirty="0" smtClean="0"/>
              <a:t>و</a:t>
            </a:r>
            <a:r>
              <a:rPr lang="ar-SY" dirty="0" smtClean="0"/>
              <a:t> نقص الأكسجة بالولادة</a:t>
            </a:r>
          </a:p>
          <a:p>
            <a:r>
              <a:rPr lang="ar-SY" dirty="0" smtClean="0"/>
              <a:t>عوامل فيروسية </a:t>
            </a:r>
            <a:r>
              <a:rPr lang="ar-SY" dirty="0" smtClean="0"/>
              <a:t>و</a:t>
            </a:r>
            <a:r>
              <a:rPr lang="ar-SY" dirty="0" smtClean="0"/>
              <a:t> مناعية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الأعراض البادرية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انسحاب اجتماعي</a:t>
            </a:r>
          </a:p>
          <a:p>
            <a:r>
              <a:rPr lang="ar-SY" dirty="0" smtClean="0"/>
              <a:t>إهمال </a:t>
            </a:r>
            <a:r>
              <a:rPr lang="ar-SY" dirty="0" smtClean="0"/>
              <a:t>للعمل</a:t>
            </a:r>
          </a:p>
          <a:p>
            <a:r>
              <a:rPr lang="ar-SY" dirty="0" smtClean="0"/>
              <a:t>أعراض قلق </a:t>
            </a:r>
            <a:r>
              <a:rPr lang="ar-SY" dirty="0" smtClean="0"/>
              <a:t>و</a:t>
            </a:r>
            <a:r>
              <a:rPr lang="ar-SY" dirty="0" smtClean="0"/>
              <a:t> اكتئاب</a:t>
            </a:r>
          </a:p>
          <a:p>
            <a:r>
              <a:rPr lang="ar-SY" dirty="0" smtClean="0"/>
              <a:t>اهتمامات </a:t>
            </a:r>
            <a:r>
              <a:rPr lang="ar-SY" dirty="0" smtClean="0"/>
              <a:t>فلسفية غريبة </a:t>
            </a:r>
            <a:r>
              <a:rPr lang="ar-SY" dirty="0" smtClean="0"/>
              <a:t>و سلوكيات شاذة</a:t>
            </a:r>
          </a:p>
          <a:p>
            <a:r>
              <a:rPr lang="ar-SY" dirty="0" smtClean="0"/>
              <a:t>استغراق بأحلام اليقظة</a:t>
            </a:r>
          </a:p>
          <a:p>
            <a:r>
              <a:rPr lang="ar-SY" dirty="0" smtClean="0"/>
              <a:t>سلبية بالتفاعل </a:t>
            </a:r>
            <a:r>
              <a:rPr lang="ar-SY" dirty="0" smtClean="0"/>
              <a:t>و</a:t>
            </a:r>
            <a:r>
              <a:rPr lang="ar-SY" dirty="0" smtClean="0"/>
              <a:t> العواطف</a:t>
            </a:r>
          </a:p>
          <a:p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التفكير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اضطراب في التعبير:</a:t>
            </a:r>
          </a:p>
          <a:p>
            <a:pPr>
              <a:buNone/>
            </a:pPr>
            <a:r>
              <a:rPr lang="ar-SY" dirty="0" smtClean="0"/>
              <a:t> تفكير مادي- </a:t>
            </a:r>
            <a:r>
              <a:rPr lang="ar-SY" dirty="0" err="1" smtClean="0"/>
              <a:t>صعوية</a:t>
            </a:r>
            <a:r>
              <a:rPr lang="ar-SY" dirty="0" smtClean="0"/>
              <a:t> </a:t>
            </a:r>
            <a:r>
              <a:rPr lang="ar-SY" dirty="0" err="1" smtClean="0"/>
              <a:t>ايجاد</a:t>
            </a:r>
            <a:r>
              <a:rPr lang="ar-SY" dirty="0" smtClean="0"/>
              <a:t> المعنى- انعدام الترابط- فقر التعبير</a:t>
            </a:r>
          </a:p>
          <a:p>
            <a:pPr>
              <a:buNone/>
            </a:pPr>
            <a:r>
              <a:rPr lang="ar-SY" dirty="0" smtClean="0"/>
              <a:t> السجع – تطاير الأفكار</a:t>
            </a:r>
          </a:p>
          <a:p>
            <a:r>
              <a:rPr lang="ar-SY" dirty="0" smtClean="0"/>
              <a:t>اضطراب في المجرى:</a:t>
            </a:r>
          </a:p>
          <a:p>
            <a:pPr>
              <a:buNone/>
            </a:pPr>
            <a:r>
              <a:rPr lang="ar-SY" dirty="0" smtClean="0"/>
              <a:t> توقف- تباطؤ- ضغط- المواربة – المواظبة</a:t>
            </a:r>
          </a:p>
          <a:p>
            <a:r>
              <a:rPr lang="ar-SY" dirty="0" smtClean="0"/>
              <a:t>اضطراب في التحكم : سحب- </a:t>
            </a:r>
            <a:r>
              <a:rPr lang="ar-SY" dirty="0" err="1" smtClean="0"/>
              <a:t>اذاعة</a:t>
            </a:r>
            <a:r>
              <a:rPr lang="ar-SY" dirty="0" smtClean="0"/>
              <a:t>- غرز</a:t>
            </a:r>
          </a:p>
          <a:p>
            <a:r>
              <a:rPr lang="ar-SY" dirty="0" smtClean="0"/>
              <a:t>اضطراب في المحتوى : </a:t>
            </a:r>
            <a:r>
              <a:rPr lang="ar-SY" dirty="0" err="1" smtClean="0"/>
              <a:t>توهمات</a:t>
            </a:r>
            <a:r>
              <a:rPr lang="ar-SY" dirty="0" smtClean="0"/>
              <a:t>- في الكلام </a:t>
            </a:r>
            <a:r>
              <a:rPr lang="ar-SY" dirty="0" err="1" smtClean="0"/>
              <a:t>و</a:t>
            </a:r>
            <a:r>
              <a:rPr lang="ar-SY" dirty="0" smtClean="0"/>
              <a:t> اللغة </a:t>
            </a:r>
          </a:p>
          <a:p>
            <a:pPr>
              <a:buNone/>
            </a:pPr>
            <a:r>
              <a:rPr lang="ar-SY" dirty="0" smtClean="0"/>
              <a:t>             ( لغة جديدة- </a:t>
            </a:r>
            <a:r>
              <a:rPr lang="ar-SY" dirty="0" err="1" smtClean="0"/>
              <a:t>صداء</a:t>
            </a:r>
            <a:r>
              <a:rPr lang="ar-SY" dirty="0" smtClean="0"/>
              <a:t> لفظي- صمات- سلطة )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</a:t>
            </a:r>
            <a:r>
              <a:rPr lang="ar-SY" dirty="0" err="1" smtClean="0"/>
              <a:t>الادراك</a:t>
            </a:r>
            <a:r>
              <a:rPr lang="ar-SY" dirty="0" smtClean="0"/>
              <a:t> ( </a:t>
            </a:r>
            <a:r>
              <a:rPr lang="ar-SY" dirty="0" err="1" smtClean="0"/>
              <a:t>الاهلاسات</a:t>
            </a:r>
            <a:r>
              <a:rPr lang="ar-SY" dirty="0" smtClean="0"/>
              <a:t> )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السمعية : بالتعليق المستمر- بالشخص الثالث- آمرة- صدى</a:t>
            </a:r>
          </a:p>
          <a:p>
            <a:r>
              <a:rPr lang="ar-SY" dirty="0" smtClean="0"/>
              <a:t>البصرية: تكثر </a:t>
            </a:r>
            <a:r>
              <a:rPr lang="ar-SY" dirty="0" err="1" smtClean="0"/>
              <a:t>بالاصابات</a:t>
            </a:r>
            <a:r>
              <a:rPr lang="ar-SY" dirty="0" smtClean="0"/>
              <a:t> العضوية</a:t>
            </a:r>
          </a:p>
          <a:p>
            <a:r>
              <a:rPr lang="ar-SY" dirty="0" err="1" smtClean="0"/>
              <a:t>الشمية</a:t>
            </a:r>
            <a:r>
              <a:rPr lang="ar-SY" dirty="0" smtClean="0"/>
              <a:t> </a:t>
            </a:r>
          </a:p>
          <a:p>
            <a:r>
              <a:rPr lang="ar-SY" dirty="0" err="1" smtClean="0"/>
              <a:t>اللمسية</a:t>
            </a:r>
            <a:endParaRPr lang="ar-SY" dirty="0" smtClean="0"/>
          </a:p>
          <a:p>
            <a:r>
              <a:rPr lang="ar-SY" dirty="0" smtClean="0"/>
              <a:t>الذوقية</a:t>
            </a:r>
          </a:p>
          <a:p>
            <a:r>
              <a:rPr lang="ar-SY" dirty="0" smtClean="0"/>
              <a:t>الحركية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الوجدان </a:t>
            </a:r>
            <a:r>
              <a:rPr lang="ar-SY" dirty="0" err="1" smtClean="0"/>
              <a:t>و</a:t>
            </a:r>
            <a:r>
              <a:rPr lang="ar-SY" dirty="0" smtClean="0"/>
              <a:t> المزاج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تأخر الاستجابة الانفعالية</a:t>
            </a:r>
          </a:p>
          <a:p>
            <a:r>
              <a:rPr lang="ar-SY" dirty="0" smtClean="0"/>
              <a:t>تبلد الوجدان</a:t>
            </a:r>
          </a:p>
          <a:p>
            <a:r>
              <a:rPr lang="ar-SY" dirty="0" smtClean="0"/>
              <a:t>الوجدان </a:t>
            </a:r>
            <a:r>
              <a:rPr lang="ar-SY" dirty="0" err="1" smtClean="0"/>
              <a:t>اللاملائم</a:t>
            </a:r>
            <a:endParaRPr lang="ar-SY" dirty="0" smtClean="0"/>
          </a:p>
          <a:p>
            <a:r>
              <a:rPr lang="ar-SY" dirty="0" smtClean="0"/>
              <a:t>تبدل المزاج السريع</a:t>
            </a:r>
          </a:p>
          <a:p>
            <a:r>
              <a:rPr lang="ar-SY" dirty="0" smtClean="0"/>
              <a:t>عدم التجاوب الانفعالي</a:t>
            </a:r>
          </a:p>
          <a:p>
            <a:r>
              <a:rPr lang="ar-SY" dirty="0" smtClean="0"/>
              <a:t>أعراض اكتئابية </a:t>
            </a:r>
            <a:r>
              <a:rPr lang="ar-SY" dirty="0" err="1" smtClean="0"/>
              <a:t>و</a:t>
            </a:r>
            <a:r>
              <a:rPr lang="ar-SY" dirty="0" smtClean="0"/>
              <a:t> قلق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705</Words>
  <PresentationFormat>عرض على الشاشة (3:4)‏</PresentationFormat>
  <Paragraphs>169</Paragraphs>
  <Slides>24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سمة Office</vt:lpstr>
      <vt:lpstr>طيف الفصام                  Schizophrenia و الاضطرابات الذهانية الأخرى</vt:lpstr>
      <vt:lpstr>الوصف التاريخي</vt:lpstr>
      <vt:lpstr>الوبائيات</vt:lpstr>
      <vt:lpstr>الأسباب</vt:lpstr>
      <vt:lpstr>الأسباب</vt:lpstr>
      <vt:lpstr>الأعراض البادرية</vt:lpstr>
      <vt:lpstr>اضطرابات التفكير</vt:lpstr>
      <vt:lpstr>اضطراب الادراك ( الاهلاسات )</vt:lpstr>
      <vt:lpstr>اضطراب الوجدان و المزاج</vt:lpstr>
      <vt:lpstr>اضطراب الارادة</vt:lpstr>
      <vt:lpstr>الاضطرابات الحركية ( جامودية )</vt:lpstr>
      <vt:lpstr>اضطراب السلوك الاجتماعي</vt:lpstr>
      <vt:lpstr>البصيرة و المحاكمة</vt:lpstr>
      <vt:lpstr>الأشكال السريرية</vt:lpstr>
      <vt:lpstr>الأعراض النوعية بالتشخيص</vt:lpstr>
      <vt:lpstr>معايير التشخيص DSM-5</vt:lpstr>
      <vt:lpstr>الاضطرابات التوهمية</vt:lpstr>
      <vt:lpstr>الاضطرابات الحادة</vt:lpstr>
      <vt:lpstr>الاضطراب الفصام الوجداني</vt:lpstr>
      <vt:lpstr>السير</vt:lpstr>
      <vt:lpstr>الانذار الجيد</vt:lpstr>
      <vt:lpstr>التشخيص التفريقي</vt:lpstr>
      <vt:lpstr>التدبير</vt:lpstr>
      <vt:lpstr>شكرا“ لكم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الفصام Schizophrenia</dc:title>
  <dc:creator>ACER</dc:creator>
  <cp:lastModifiedBy>ACER</cp:lastModifiedBy>
  <cp:revision>63</cp:revision>
  <dcterms:created xsi:type="dcterms:W3CDTF">2016-10-21T14:09:59Z</dcterms:created>
  <dcterms:modified xsi:type="dcterms:W3CDTF">2025-11-02T21:03:17Z</dcterms:modified>
</cp:coreProperties>
</file>