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notesMasterIdLst>
    <p:notesMasterId r:id="rId29"/>
  </p:notesMasterIdLst>
  <p:sldIdLst>
    <p:sldId id="256" r:id="rId2"/>
    <p:sldId id="257" r:id="rId3"/>
    <p:sldId id="281" r:id="rId4"/>
    <p:sldId id="282" r:id="rId5"/>
    <p:sldId id="258" r:id="rId6"/>
    <p:sldId id="259" r:id="rId7"/>
    <p:sldId id="260" r:id="rId8"/>
    <p:sldId id="261" r:id="rId9"/>
    <p:sldId id="262" r:id="rId10"/>
    <p:sldId id="263" r:id="rId11"/>
    <p:sldId id="277" r:id="rId12"/>
    <p:sldId id="278" r:id="rId13"/>
    <p:sldId id="279" r:id="rId14"/>
    <p:sldId id="264" r:id="rId15"/>
    <p:sldId id="265" r:id="rId16"/>
    <p:sldId id="280" r:id="rId17"/>
    <p:sldId id="266" r:id="rId18"/>
    <p:sldId id="267" r:id="rId19"/>
    <p:sldId id="268" r:id="rId20"/>
    <p:sldId id="269" r:id="rId21"/>
    <p:sldId id="270" r:id="rId22"/>
    <p:sldId id="271" r:id="rId23"/>
    <p:sldId id="272" r:id="rId24"/>
    <p:sldId id="273" r:id="rId25"/>
    <p:sldId id="274" r:id="rId26"/>
    <p:sldId id="275" r:id="rId27"/>
    <p:sldId id="276" r:id="rId28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84380"/>
    <p:restoredTop sz="94660"/>
  </p:normalViewPr>
  <p:slideViewPr>
    <p:cSldViewPr>
      <p:cViewPr varScale="1">
        <p:scale>
          <a:sx n="37" d="100"/>
          <a:sy n="37" d="100"/>
        </p:scale>
        <p:origin x="-864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SY" dirty="0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A738A219-B258-4682-9954-C7DD3DED2957}" type="datetimeFigureOut">
              <a:rPr lang="ar-SY" smtClean="0"/>
              <a:pPr/>
              <a:t>25/05/1447</a:t>
            </a:fld>
            <a:endParaRPr lang="ar-SY" dirty="0"/>
          </a:p>
        </p:txBody>
      </p:sp>
      <p:sp>
        <p:nvSpPr>
          <p:cNvPr id="4" name="عنصر نائب لصورة الشريحة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SY" dirty="0"/>
          </a:p>
        </p:txBody>
      </p:sp>
      <p:sp>
        <p:nvSpPr>
          <p:cNvPr id="5" name="عنصر نائب للملاحظات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Y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SY" dirty="0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68C78D7A-B8D5-439A-A9E3-05493C535B48}" type="slidenum">
              <a:rPr lang="ar-SY" smtClean="0"/>
              <a:pPr/>
              <a:t>‹#›</a:t>
            </a:fld>
            <a:endParaRPr lang="ar-SY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ar-SY" dirty="0" smtClean="0"/>
              <a:t>سلوك غير اجتماعي </a:t>
            </a:r>
            <a:r>
              <a:rPr lang="ar-SY" dirty="0" err="1" smtClean="0"/>
              <a:t>و</a:t>
            </a:r>
            <a:r>
              <a:rPr lang="ar-SY" dirty="0" smtClean="0"/>
              <a:t> عدائي مستمر</a:t>
            </a:r>
            <a:r>
              <a:rPr lang="ar-SY" baseline="0" dirty="0" smtClean="0"/>
              <a:t> </a:t>
            </a:r>
            <a:r>
              <a:rPr lang="ar-SY" baseline="0" dirty="0" err="1" smtClean="0"/>
              <a:t>و</a:t>
            </a:r>
            <a:r>
              <a:rPr lang="ar-SY" baseline="0" dirty="0" smtClean="0"/>
              <a:t> ثابت (خرق للقواعد </a:t>
            </a:r>
            <a:r>
              <a:rPr lang="ar-SY" baseline="0" dirty="0" err="1" smtClean="0"/>
              <a:t>و</a:t>
            </a:r>
            <a:r>
              <a:rPr lang="ar-SY" baseline="0" dirty="0" smtClean="0"/>
              <a:t> القوانين السائدة )</a:t>
            </a:r>
            <a:r>
              <a:rPr lang="ar-SY" dirty="0" smtClean="0"/>
              <a:t> </a:t>
            </a:r>
            <a:r>
              <a:rPr lang="ar-SY" dirty="0" err="1" smtClean="0"/>
              <a:t>و</a:t>
            </a:r>
            <a:r>
              <a:rPr lang="ar-SY" dirty="0" smtClean="0"/>
              <a:t> ليس مجرد شقاوة </a:t>
            </a:r>
            <a:r>
              <a:rPr lang="ar-SY" dirty="0" err="1" smtClean="0"/>
              <a:t>طفولية</a:t>
            </a:r>
            <a:r>
              <a:rPr lang="ar-SY" dirty="0" smtClean="0"/>
              <a:t> أو تمرد مراهقة مؤقتة</a:t>
            </a:r>
            <a:endParaRPr lang="ar-SY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C78D7A-B8D5-439A-A9E3-05493C535B48}" type="slidenum">
              <a:rPr lang="ar-SY" smtClean="0"/>
              <a:pPr/>
              <a:t>15</a:t>
            </a:fld>
            <a:endParaRPr lang="ar-SY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25/05/1447</a:t>
            </a:fld>
            <a:endParaRPr lang="ar-SA" dirty="0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25/05/1447</a:t>
            </a:fld>
            <a:endParaRPr lang="ar-SA" dirty="0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25/05/1447</a:t>
            </a:fld>
            <a:endParaRPr lang="ar-SA" dirty="0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25/05/1447</a:t>
            </a:fld>
            <a:endParaRPr lang="ar-SA" dirty="0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25/05/1447</a:t>
            </a:fld>
            <a:endParaRPr lang="ar-SA" dirty="0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25/05/1447</a:t>
            </a:fld>
            <a:endParaRPr lang="ar-SA" dirty="0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25/05/1447</a:t>
            </a:fld>
            <a:endParaRPr lang="ar-SA" dirty="0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25/05/1447</a:t>
            </a:fld>
            <a:endParaRPr lang="ar-SA" dirty="0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25/05/1447</a:t>
            </a:fld>
            <a:endParaRPr lang="ar-SA" dirty="0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25/05/1447</a:t>
            </a:fld>
            <a:endParaRPr lang="ar-SA" dirty="0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 dirty="0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25/05/1447</a:t>
            </a:fld>
            <a:endParaRPr lang="ar-SA" dirty="0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8ABB09-4A1D-463E-8065-109CC2B7EFAA}" type="datetimeFigureOut">
              <a:rPr lang="ar-SA" smtClean="0"/>
              <a:pPr/>
              <a:t>25/05/1447</a:t>
            </a:fld>
            <a:endParaRPr lang="ar-SA" dirty="0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 dirty="0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34F065-1154-456A-91E3-76DE8E75E17B}" type="slidenum">
              <a:rPr lang="ar-SA" smtClean="0"/>
              <a:pPr/>
              <a:t>‹#›</a:t>
            </a:fld>
            <a:endParaRPr lang="ar-SA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ar-SY" dirty="0" smtClean="0"/>
              <a:t>طب نفس الأطفال</a:t>
            </a:r>
            <a:endParaRPr lang="ar-SY" dirty="0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ar-SY" dirty="0" smtClean="0"/>
              <a:t>الدكتور </a:t>
            </a:r>
          </a:p>
          <a:p>
            <a:r>
              <a:rPr lang="ar-SY" dirty="0" smtClean="0"/>
              <a:t>مجيد السلوم </a:t>
            </a:r>
          </a:p>
          <a:p>
            <a:r>
              <a:rPr lang="ar-SY" dirty="0" smtClean="0"/>
              <a:t>أخصائي بالأمراض النفسية</a:t>
            </a:r>
            <a:endParaRPr lang="ar-SY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ADHD</a:t>
            </a:r>
            <a:endParaRPr lang="ar-SY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Y" dirty="0" smtClean="0"/>
              <a:t>الذكور 3 أضعاف</a:t>
            </a:r>
          </a:p>
          <a:p>
            <a:r>
              <a:rPr lang="ar-SY" dirty="0" smtClean="0"/>
              <a:t>3-10 % من الطلاب</a:t>
            </a:r>
          </a:p>
          <a:p>
            <a:r>
              <a:rPr lang="ar-SY" dirty="0" smtClean="0"/>
              <a:t>بداية فرط الحركة ب 5 سنوات الأولى</a:t>
            </a:r>
          </a:p>
          <a:p>
            <a:r>
              <a:rPr lang="ar-SY" dirty="0" smtClean="0"/>
              <a:t>نقص النورأدرينالين – إصابة دماغية بالحمل</a:t>
            </a:r>
          </a:p>
          <a:p>
            <a:r>
              <a:rPr lang="ar-SY" dirty="0" smtClean="0"/>
              <a:t>توافر : نقص الانتباه و/أو فرط الحركة و/أو الاندفاعية</a:t>
            </a:r>
          </a:p>
          <a:p>
            <a:pPr>
              <a:buNone/>
            </a:pPr>
            <a:r>
              <a:rPr lang="ar-SY" dirty="0" smtClean="0"/>
              <a:t> في مكانين مختلفين باستمرار لستة أشهر مع اضطراب بالأداء</a:t>
            </a:r>
          </a:p>
          <a:p>
            <a:pPr>
              <a:buNone/>
            </a:pPr>
            <a:r>
              <a:rPr lang="ar-SY" dirty="0" smtClean="0"/>
              <a:t>المضاعفات: سلوك لا اجتماعي – إعاقة التعلم</a:t>
            </a:r>
            <a:endParaRPr lang="ar-SY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Y" dirty="0" smtClean="0"/>
              <a:t>عدم الانتباه</a:t>
            </a:r>
            <a:endParaRPr lang="ar-SY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ar-SY" dirty="0" smtClean="0"/>
              <a:t>عدم الانتباه للتفاصيل أو ارتكاب الأخطاء و الإهمال الدراسي</a:t>
            </a:r>
          </a:p>
          <a:p>
            <a:r>
              <a:rPr lang="ar-SY" dirty="0" smtClean="0"/>
              <a:t>عدم تثبيت الانتباه أثناء اللعب أو النشاطات</a:t>
            </a:r>
          </a:p>
          <a:p>
            <a:r>
              <a:rPr lang="ar-SY" dirty="0" smtClean="0"/>
              <a:t>يبدو كأنه لا يسمع ما يقال له</a:t>
            </a:r>
          </a:p>
          <a:p>
            <a:r>
              <a:rPr lang="ar-SY" dirty="0" smtClean="0"/>
              <a:t>الانتقال لعمل آخر دون إكمال الأول</a:t>
            </a:r>
          </a:p>
          <a:p>
            <a:r>
              <a:rPr lang="ar-SY" dirty="0" smtClean="0"/>
              <a:t>عدم القدرة على ترتيب الوظائف أو المهام</a:t>
            </a:r>
          </a:p>
          <a:p>
            <a:r>
              <a:rPr lang="ar-SY" dirty="0" smtClean="0"/>
              <a:t>الابتعاد عن المهام التي تتطلب جهدا“ عقليا“</a:t>
            </a:r>
          </a:p>
          <a:p>
            <a:r>
              <a:rPr lang="ar-SY" dirty="0" smtClean="0"/>
              <a:t>إضاعة أغراضه </a:t>
            </a:r>
          </a:p>
          <a:p>
            <a:r>
              <a:rPr lang="ar-SY" dirty="0" smtClean="0"/>
              <a:t>الشرود و التشتت بمنبهات خارجية</a:t>
            </a:r>
          </a:p>
          <a:p>
            <a:r>
              <a:rPr lang="ar-SY" dirty="0" smtClean="0"/>
              <a:t>النسيان في أشياء الحياة اليومية</a:t>
            </a:r>
            <a:endParaRPr lang="ar-SY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Y" dirty="0" smtClean="0"/>
              <a:t>فرط الحركة</a:t>
            </a:r>
            <a:endParaRPr lang="ar-SY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Y" dirty="0" smtClean="0"/>
              <a:t>فرك اليدين أو القدمين أو عدم الثبات بالكرسي</a:t>
            </a:r>
          </a:p>
          <a:p>
            <a:r>
              <a:rPr lang="ar-SY" dirty="0" smtClean="0"/>
              <a:t>ترك المقعد في مواقف تتطلب الجلوس</a:t>
            </a:r>
          </a:p>
          <a:p>
            <a:r>
              <a:rPr lang="ar-SY" dirty="0" smtClean="0"/>
              <a:t>كثرة الركض و التسلق في ظروف غير ملائمة</a:t>
            </a:r>
          </a:p>
          <a:p>
            <a:r>
              <a:rPr lang="ar-SY" dirty="0" smtClean="0"/>
              <a:t>ضجيج غير مبرر أو لعب هائج</a:t>
            </a:r>
          </a:p>
          <a:p>
            <a:r>
              <a:rPr lang="ar-SY" dirty="0" smtClean="0"/>
              <a:t>عدم الاستجابة للأوامر لتخفيف الحركة المفرطة</a:t>
            </a:r>
            <a:endParaRPr lang="ar-SY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Y" dirty="0" smtClean="0"/>
              <a:t>الاندفاعية</a:t>
            </a:r>
            <a:endParaRPr lang="ar-SY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Y" dirty="0" smtClean="0"/>
              <a:t>التسرع بالإجابة قبل انتهاء السؤال</a:t>
            </a:r>
          </a:p>
          <a:p>
            <a:r>
              <a:rPr lang="ar-SY" dirty="0" smtClean="0"/>
              <a:t>عدم الصبر بالدور أو مراعاة التقاليد الاجتماعية بالانتظار</a:t>
            </a:r>
          </a:p>
          <a:p>
            <a:r>
              <a:rPr lang="ar-SY" dirty="0" smtClean="0"/>
              <a:t>مقاطعة الآخرين و التدخل في شؤونهم</a:t>
            </a:r>
          </a:p>
          <a:p>
            <a:r>
              <a:rPr lang="ar-SY" dirty="0" smtClean="0"/>
              <a:t>كثرة الكلام دون رادع أو عدم اكتراث</a:t>
            </a:r>
            <a:endParaRPr lang="ar-SY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Y" dirty="0" smtClean="0"/>
              <a:t>فرط الحركة</a:t>
            </a:r>
            <a:endParaRPr lang="ar-SY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Y" dirty="0" smtClean="0"/>
              <a:t>التفريقي : إصابة سمعية أو بصرية – قصور درق – توحد</a:t>
            </a:r>
          </a:p>
          <a:p>
            <a:r>
              <a:rPr lang="ar-SY" dirty="0" smtClean="0"/>
              <a:t>الإنذار جيد عادة </a:t>
            </a:r>
          </a:p>
          <a:p>
            <a:pPr algn="ctr">
              <a:buNone/>
            </a:pPr>
            <a:r>
              <a:rPr lang="ar-SY" dirty="0" smtClean="0"/>
              <a:t>        - تستمر المظاهر خلال المدرسة مع تحسن تدريجي في                          الحركة و الانتباه</a:t>
            </a:r>
          </a:p>
          <a:p>
            <a:r>
              <a:rPr lang="ar-SY" dirty="0" smtClean="0"/>
              <a:t>العلاج  :  تهدئة البيئة  </a:t>
            </a:r>
          </a:p>
          <a:p>
            <a:pPr>
              <a:buNone/>
            </a:pPr>
            <a:r>
              <a:rPr lang="ar-SY" dirty="0" smtClean="0"/>
              <a:t>             - الأدوية المنبهة </a:t>
            </a:r>
          </a:p>
          <a:p>
            <a:pPr>
              <a:buNone/>
            </a:pPr>
            <a:r>
              <a:rPr lang="ar-SY" dirty="0" smtClean="0"/>
              <a:t>                – المهدئات الكبرى</a:t>
            </a:r>
            <a:endParaRPr lang="ar-SY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Y" dirty="0" smtClean="0"/>
              <a:t>اضطراب التصرف</a:t>
            </a:r>
            <a:endParaRPr lang="ar-SY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ar-SY" dirty="0" smtClean="0"/>
              <a:t>4%</a:t>
            </a:r>
          </a:p>
          <a:p>
            <a:r>
              <a:rPr lang="ar-SY" dirty="0" smtClean="0"/>
              <a:t>الذكور أكثر</a:t>
            </a:r>
          </a:p>
          <a:p>
            <a:r>
              <a:rPr lang="ar-SY" dirty="0" smtClean="0"/>
              <a:t>تكثر بالعائلات كثيرة العدد غير المستقرة</a:t>
            </a:r>
          </a:p>
          <a:p>
            <a:r>
              <a:rPr lang="ar-SY" dirty="0" smtClean="0"/>
              <a:t>عادة غاضب عنيد حقود سريع الانتقام</a:t>
            </a:r>
          </a:p>
          <a:p>
            <a:r>
              <a:rPr lang="ar-SY" dirty="0" smtClean="0"/>
              <a:t>كذب – هروب – وحشية – مشاجرات</a:t>
            </a:r>
          </a:p>
          <a:p>
            <a:r>
              <a:rPr lang="ar-SY" dirty="0" smtClean="0"/>
              <a:t>الأعراض النوعية : استعمال أسلحة /سكين حجر زجاج</a:t>
            </a:r>
          </a:p>
          <a:p>
            <a:pPr>
              <a:buNone/>
            </a:pPr>
            <a:r>
              <a:rPr lang="ar-SY" dirty="0" smtClean="0"/>
              <a:t>  اقتحام بيوت – تأخرعن البيت رغم المنع–قسوة مع الحيوانات</a:t>
            </a:r>
          </a:p>
          <a:p>
            <a:pPr>
              <a:buNone/>
            </a:pPr>
            <a:r>
              <a:rPr lang="ar-SY" dirty="0" smtClean="0"/>
              <a:t>  إشعال الحرائق قصدا“-سرقة –جريمة بمواجهة الضحية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Y" dirty="0" smtClean="0"/>
              <a:t>اضطراب التصرف</a:t>
            </a:r>
            <a:endParaRPr lang="ar-SY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Y" dirty="0" smtClean="0"/>
              <a:t>المآل : سلوك ضد اجتماعي – تدهور مهني – إدمان</a:t>
            </a:r>
          </a:p>
          <a:p>
            <a:r>
              <a:rPr lang="ar-SY" dirty="0" smtClean="0"/>
              <a:t>الأشكال : - في إطار العائلة فقط  </a:t>
            </a:r>
          </a:p>
          <a:p>
            <a:pPr>
              <a:buNone/>
            </a:pPr>
            <a:r>
              <a:rPr lang="ar-SY" dirty="0" smtClean="0"/>
              <a:t>– غير متأقلم اجتماعيا“ </a:t>
            </a:r>
          </a:p>
          <a:p>
            <a:pPr>
              <a:buNone/>
            </a:pPr>
            <a:r>
              <a:rPr lang="ar-SY" dirty="0" smtClean="0"/>
              <a:t>– المتأقلم اجتماعيا“ </a:t>
            </a:r>
          </a:p>
          <a:p>
            <a:pPr>
              <a:buNone/>
            </a:pPr>
            <a:r>
              <a:rPr lang="ar-SY" dirty="0" smtClean="0"/>
              <a:t>– المعارضة المتحدية </a:t>
            </a:r>
          </a:p>
          <a:p>
            <a:r>
              <a:rPr lang="ar-SY" dirty="0" smtClean="0"/>
              <a:t>معالجة عائلية سلوكية  و دوائية أحيانا“</a:t>
            </a:r>
          </a:p>
          <a:p>
            <a:endParaRPr lang="ar-SY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Y" dirty="0" smtClean="0"/>
              <a:t>الاضطرابات الانفعالية</a:t>
            </a:r>
            <a:endParaRPr lang="ar-SY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ar-SY" dirty="0" smtClean="0"/>
              <a:t>قلق الانفصال</a:t>
            </a:r>
          </a:p>
          <a:p>
            <a:r>
              <a:rPr lang="ar-SY" dirty="0" smtClean="0"/>
              <a:t>قلق رهابي</a:t>
            </a:r>
          </a:p>
          <a:p>
            <a:r>
              <a:rPr lang="ar-SY" dirty="0" smtClean="0"/>
              <a:t>قلق اجتماعي</a:t>
            </a:r>
          </a:p>
          <a:p>
            <a:r>
              <a:rPr lang="ar-SY" dirty="0" smtClean="0"/>
              <a:t>اكتئاب الطفولة</a:t>
            </a:r>
          </a:p>
          <a:p>
            <a:r>
              <a:rPr lang="ar-SY" dirty="0" smtClean="0"/>
              <a:t>اضطراب تنافس الأخوة أو الغيرة</a:t>
            </a:r>
          </a:p>
          <a:p>
            <a:r>
              <a:rPr lang="ar-SY" dirty="0" smtClean="0"/>
              <a:t>اضطراب الأداء الاجتماعي (خرس انتقائي –التعلق </a:t>
            </a:r>
            <a:r>
              <a:rPr lang="ar-SY" dirty="0" err="1" smtClean="0"/>
              <a:t>الارتكاسي</a:t>
            </a:r>
            <a:r>
              <a:rPr lang="ar-SY" dirty="0" smtClean="0"/>
              <a:t> )</a:t>
            </a:r>
          </a:p>
          <a:p>
            <a:r>
              <a:rPr lang="ar-SY" dirty="0" smtClean="0"/>
              <a:t>رفض المدرسة</a:t>
            </a:r>
          </a:p>
          <a:p>
            <a:r>
              <a:rPr lang="ar-SY" dirty="0" smtClean="0"/>
              <a:t>الهروب من المدرسة</a:t>
            </a:r>
            <a:endParaRPr lang="ar-SY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Y" dirty="0" smtClean="0"/>
              <a:t>اضطراب العرات</a:t>
            </a:r>
            <a:endParaRPr lang="ar-SY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Y" dirty="0" smtClean="0"/>
              <a:t>غير إرادية – متكررة – سريعة - تزول بالنوم</a:t>
            </a:r>
          </a:p>
          <a:p>
            <a:r>
              <a:rPr lang="ar-SY" dirty="0" smtClean="0"/>
              <a:t>تصيب مجموعة عضلية محددة – غير نمطية</a:t>
            </a:r>
          </a:p>
          <a:p>
            <a:r>
              <a:rPr lang="ar-SY" dirty="0" smtClean="0"/>
              <a:t>الذكور أكثر</a:t>
            </a:r>
          </a:p>
          <a:p>
            <a:r>
              <a:rPr lang="ar-SY" dirty="0" smtClean="0"/>
              <a:t>بسيطة أو مركبة   - صوتية أو حركية</a:t>
            </a:r>
          </a:p>
          <a:p>
            <a:r>
              <a:rPr lang="ar-SY" dirty="0" smtClean="0"/>
              <a:t>عابرة أقل من سنة   - مزمنة أكثر من سنة</a:t>
            </a:r>
          </a:p>
          <a:p>
            <a:r>
              <a:rPr lang="ar-SY" dirty="0" smtClean="0"/>
              <a:t>متلازمة توريت : عرات متعددة </a:t>
            </a:r>
          </a:p>
          <a:p>
            <a:pPr>
              <a:buNone/>
            </a:pPr>
            <a:r>
              <a:rPr lang="ar-SY" dirty="0" smtClean="0"/>
              <a:t> </a:t>
            </a:r>
            <a:endParaRPr lang="ar-SY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Y" dirty="0" smtClean="0"/>
              <a:t>سلس البول اللاإرادي</a:t>
            </a:r>
            <a:endParaRPr lang="ar-SY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Y" dirty="0" smtClean="0"/>
              <a:t>إفراغ بول لا إرادي بالليل أو النهار بعد 5 سنوات</a:t>
            </a:r>
          </a:p>
          <a:p>
            <a:r>
              <a:rPr lang="ar-SY" dirty="0" smtClean="0"/>
              <a:t>3-8% من الأطفال  و الذكور أكثر</a:t>
            </a:r>
          </a:p>
          <a:p>
            <a:r>
              <a:rPr lang="ar-SY" dirty="0" smtClean="0"/>
              <a:t>القصة العائلية شائعة</a:t>
            </a:r>
          </a:p>
          <a:p>
            <a:r>
              <a:rPr lang="ar-SY" dirty="0" smtClean="0"/>
              <a:t>الأسباب العضوية ( ليلي نهاري – بدئي )</a:t>
            </a:r>
          </a:p>
          <a:p>
            <a:r>
              <a:rPr lang="ar-SY" dirty="0" smtClean="0"/>
              <a:t>التهاب المثانة- صغر حجم – تشوه- ضخامة اللوزات </a:t>
            </a:r>
          </a:p>
          <a:p>
            <a:r>
              <a:rPr lang="ar-SY" dirty="0" smtClean="0"/>
              <a:t>النوم العميق – الصرع – عدم نضج عصبي</a:t>
            </a:r>
          </a:p>
          <a:p>
            <a:r>
              <a:rPr lang="ar-SY" dirty="0" smtClean="0"/>
              <a:t>الشفاء العفوي 60% ذكور 75% إناث قبل ال14 </a:t>
            </a:r>
            <a:endParaRPr lang="ar-SY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Y" dirty="0" smtClean="0"/>
              <a:t>التوحد</a:t>
            </a:r>
            <a:endParaRPr lang="ar-SY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Y" dirty="0" smtClean="0"/>
              <a:t>الذكور 4-5 أضعاف</a:t>
            </a:r>
          </a:p>
          <a:p>
            <a:r>
              <a:rPr lang="ar-SY" dirty="0" smtClean="0"/>
              <a:t>3-5 من كل </a:t>
            </a:r>
            <a:r>
              <a:rPr lang="ar-SY" dirty="0" smtClean="0"/>
              <a:t>800 طفل </a:t>
            </a:r>
            <a:endParaRPr lang="ar-SY" dirty="0" smtClean="0"/>
          </a:p>
          <a:p>
            <a:r>
              <a:rPr lang="ar-SY" dirty="0" smtClean="0"/>
              <a:t>بدء </a:t>
            </a:r>
            <a:r>
              <a:rPr lang="ar-SY" dirty="0" smtClean="0"/>
              <a:t>من بعد الولادة </a:t>
            </a:r>
            <a:r>
              <a:rPr lang="ar-SY" dirty="0" smtClean="0"/>
              <a:t>و</a:t>
            </a:r>
            <a:r>
              <a:rPr lang="ar-SY" dirty="0" smtClean="0"/>
              <a:t> غالبا لا مرحلة تطور سوي</a:t>
            </a:r>
            <a:endParaRPr lang="ar-SY" dirty="0" smtClean="0"/>
          </a:p>
          <a:p>
            <a:r>
              <a:rPr lang="ar-SY" dirty="0" smtClean="0"/>
              <a:t>خلل التواصل الاجتماعي و الانفعالي</a:t>
            </a:r>
          </a:p>
          <a:p>
            <a:r>
              <a:rPr lang="ar-SY" dirty="0" smtClean="0"/>
              <a:t>اضطراب اللغة ( تراجع – صداء – ضمير الغائب )</a:t>
            </a:r>
          </a:p>
          <a:p>
            <a:r>
              <a:rPr lang="ar-SY" dirty="0" smtClean="0"/>
              <a:t>النمطية و السلوكيات الطقسية الروتينية</a:t>
            </a:r>
          </a:p>
          <a:p>
            <a:pPr>
              <a:buNone/>
            </a:pPr>
            <a:r>
              <a:rPr lang="ar-SY" dirty="0" smtClean="0"/>
              <a:t>-قد يترافق مع عدوانية و أحيانا“ تخلف عقلي</a:t>
            </a:r>
            <a:endParaRPr lang="ar-SY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Y" dirty="0" smtClean="0"/>
              <a:t>علاج السلس البولي</a:t>
            </a:r>
            <a:endParaRPr lang="ar-SY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Y" dirty="0" smtClean="0"/>
              <a:t>تفهم</a:t>
            </a:r>
          </a:p>
          <a:p>
            <a:r>
              <a:rPr lang="ar-SY" dirty="0" smtClean="0"/>
              <a:t>طمأنة</a:t>
            </a:r>
          </a:p>
          <a:p>
            <a:r>
              <a:rPr lang="ar-SY" dirty="0" smtClean="0"/>
              <a:t>تحديد السوائل مساء“</a:t>
            </a:r>
          </a:p>
          <a:p>
            <a:r>
              <a:rPr lang="ar-SY" dirty="0" smtClean="0"/>
              <a:t>تبول قبل النوم و بعد فترة من النوم</a:t>
            </a:r>
          </a:p>
          <a:p>
            <a:r>
              <a:rPr lang="ar-SY" dirty="0" smtClean="0"/>
              <a:t>زيادة تدريجية في الحبس البولي النهاري</a:t>
            </a:r>
          </a:p>
          <a:p>
            <a:r>
              <a:rPr lang="ar-SY" dirty="0" smtClean="0"/>
              <a:t>علاج سلوكي  بالمكافأة – بالجرس المنبه</a:t>
            </a:r>
          </a:p>
          <a:p>
            <a:r>
              <a:rPr lang="ar-SY" dirty="0" smtClean="0"/>
              <a:t>مضادات الاكتئاب ثلاثية الحلقة - الفازوبريسين</a:t>
            </a:r>
            <a:endParaRPr lang="ar-SY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Y" dirty="0" smtClean="0"/>
              <a:t>سلس الغائط</a:t>
            </a:r>
            <a:endParaRPr lang="ar-SY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Y" dirty="0" smtClean="0"/>
              <a:t>إخراج البراز بأماكن غير مناسبة </a:t>
            </a:r>
          </a:p>
          <a:p>
            <a:r>
              <a:rPr lang="ar-SY" dirty="0" smtClean="0"/>
              <a:t>بعد 4 سنوات</a:t>
            </a:r>
          </a:p>
          <a:p>
            <a:r>
              <a:rPr lang="ar-SY" dirty="0" smtClean="0"/>
              <a:t>الأسباب : تخلف – توحد- عدم تلبية المنعكس – الإمساك</a:t>
            </a:r>
          </a:p>
          <a:p>
            <a:pPr>
              <a:buNone/>
            </a:pPr>
            <a:r>
              <a:rPr lang="ar-SY" dirty="0" smtClean="0"/>
              <a:t>               قلق – صراع عائلي</a:t>
            </a:r>
          </a:p>
          <a:p>
            <a:r>
              <a:rPr lang="ar-SY" dirty="0" smtClean="0"/>
              <a:t>العلاج : علاج الإمساك  - زيادة الاستمساك النهاري</a:t>
            </a:r>
          </a:p>
          <a:p>
            <a:pPr>
              <a:buNone/>
            </a:pPr>
            <a:r>
              <a:rPr lang="ar-SY" dirty="0" smtClean="0"/>
              <a:t>              علاج المسبب النفسي</a:t>
            </a:r>
            <a:endParaRPr lang="ar-SY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Y" dirty="0" smtClean="0"/>
              <a:t>اضطرابات الأكل</a:t>
            </a:r>
            <a:endParaRPr lang="ar-SY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Y" dirty="0" smtClean="0"/>
              <a:t>رفض الطعام أو قمه</a:t>
            </a:r>
          </a:p>
          <a:p>
            <a:pPr>
              <a:buNone/>
            </a:pPr>
            <a:endParaRPr lang="ar-SY" dirty="0" smtClean="0"/>
          </a:p>
          <a:p>
            <a:pPr>
              <a:buNone/>
            </a:pPr>
            <a:r>
              <a:rPr lang="ar-SY" dirty="0" smtClean="0"/>
              <a:t> لفت انتباه- عناد وسلبية- قلق وحزن –سلوك صارم عند الطعام  </a:t>
            </a:r>
          </a:p>
          <a:p>
            <a:pPr>
              <a:buNone/>
            </a:pPr>
            <a:endParaRPr lang="ar-SY" dirty="0" smtClean="0"/>
          </a:p>
          <a:p>
            <a:r>
              <a:rPr lang="ar-SY" dirty="0" smtClean="0"/>
              <a:t>البيكا : تناول مواد غير غذائية</a:t>
            </a:r>
          </a:p>
          <a:p>
            <a:pPr>
              <a:buNone/>
            </a:pPr>
            <a:r>
              <a:rPr lang="ar-SY" dirty="0" smtClean="0"/>
              <a:t>  تخلف عقلي – صراع عند الطفل</a:t>
            </a:r>
            <a:endParaRPr lang="ar-SY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Y" dirty="0" smtClean="0"/>
              <a:t>متلازمة الطفل الحساس</a:t>
            </a:r>
            <a:endParaRPr lang="ar-SY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Y" dirty="0" smtClean="0"/>
              <a:t>فرط حماية الوالدين</a:t>
            </a:r>
          </a:p>
          <a:p>
            <a:r>
              <a:rPr lang="ar-SY" dirty="0" smtClean="0"/>
              <a:t> المآل: سلوك اعتمادي أو عدائية – قلق انفصال- داء المراق</a:t>
            </a:r>
          </a:p>
          <a:p>
            <a:pPr>
              <a:buNone/>
            </a:pPr>
            <a:r>
              <a:rPr lang="ar-SY" dirty="0" smtClean="0"/>
              <a:t>           صعوبات دراسية</a:t>
            </a:r>
            <a:endParaRPr lang="ar-SY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Y" dirty="0" smtClean="0"/>
              <a:t>متلازمة الطفل المضطهد</a:t>
            </a:r>
            <a:endParaRPr lang="ar-SY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Y" dirty="0" smtClean="0"/>
              <a:t>التعرض لسوء المعاملة الجسدية – الجنسية </a:t>
            </a:r>
          </a:p>
          <a:p>
            <a:r>
              <a:rPr lang="ar-SY" dirty="0" smtClean="0"/>
              <a:t>مليون حالة إيذاء جسدي سنويا“ بأمريكا</a:t>
            </a:r>
          </a:p>
          <a:p>
            <a:r>
              <a:rPr lang="ar-SY" dirty="0" smtClean="0"/>
              <a:t>الأم أكثر</a:t>
            </a:r>
          </a:p>
          <a:p>
            <a:r>
              <a:rPr lang="ar-SY" dirty="0" smtClean="0"/>
              <a:t>الطبقات الفقيرة و المفككة</a:t>
            </a:r>
          </a:p>
          <a:p>
            <a:r>
              <a:rPr lang="ar-SY" dirty="0" smtClean="0"/>
              <a:t>الوالدين الذين تعرضوا للاضطهاد</a:t>
            </a:r>
          </a:p>
          <a:p>
            <a:r>
              <a:rPr lang="ar-SY" dirty="0" smtClean="0"/>
              <a:t>الأطفال الصغار و مفرطي الحركة و ناقصي التطور أكثر</a:t>
            </a:r>
            <a:endParaRPr lang="ar-SY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Y" dirty="0" smtClean="0"/>
              <a:t>إهمال الطفل</a:t>
            </a:r>
            <a:endParaRPr lang="ar-SY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ar-SY" dirty="0" smtClean="0"/>
              <a:t>أكثر شيوعا“ من سوء المعاملة الجسدية</a:t>
            </a:r>
          </a:p>
          <a:p>
            <a:r>
              <a:rPr lang="ar-SY" dirty="0" smtClean="0"/>
              <a:t>جسدي / تغذية – ملبس – مسكن – صحة /</a:t>
            </a:r>
          </a:p>
          <a:p>
            <a:r>
              <a:rPr lang="ar-SY" dirty="0" smtClean="0"/>
              <a:t>الحرمان العاطفي و الأمومي </a:t>
            </a:r>
          </a:p>
          <a:p>
            <a:r>
              <a:rPr lang="ar-SY" dirty="0" smtClean="0"/>
              <a:t>الحرمان التعليمي</a:t>
            </a:r>
          </a:p>
          <a:p>
            <a:r>
              <a:rPr lang="ar-SY" dirty="0" smtClean="0"/>
              <a:t>العلامات: تراجع التطور الجسدي و الاجتماعي</a:t>
            </a:r>
          </a:p>
          <a:p>
            <a:pPr>
              <a:buNone/>
            </a:pPr>
            <a:r>
              <a:rPr lang="ar-SY" dirty="0" smtClean="0"/>
              <a:t>               إهمال النظافة و المظهر</a:t>
            </a:r>
          </a:p>
          <a:p>
            <a:pPr>
              <a:buNone/>
            </a:pPr>
            <a:r>
              <a:rPr lang="ar-SY" dirty="0" smtClean="0"/>
              <a:t>               شذوذ السلوك / الغذائي – التبول - التبرز ...</a:t>
            </a:r>
          </a:p>
          <a:p>
            <a:pPr>
              <a:buNone/>
            </a:pPr>
            <a:r>
              <a:rPr lang="ar-SY" dirty="0" smtClean="0"/>
              <a:t>               السعي لجذب الانتباه و طلب الأمان</a:t>
            </a:r>
          </a:p>
          <a:p>
            <a:pPr>
              <a:buNone/>
            </a:pPr>
            <a:r>
              <a:rPr lang="ar-SY" dirty="0" smtClean="0"/>
              <a:t>               الهروب من المنزل و محاولات الانتحار</a:t>
            </a:r>
            <a:endParaRPr lang="ar-SY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Y" dirty="0" smtClean="0"/>
              <a:t>آثار الحروب النفسية </a:t>
            </a:r>
            <a:endParaRPr lang="ar-SY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Y" dirty="0" smtClean="0"/>
              <a:t>متلازمة ما بعد الرض</a:t>
            </a:r>
          </a:p>
          <a:p>
            <a:r>
              <a:rPr lang="ar-SY" dirty="0" smtClean="0"/>
              <a:t>اضطراب قلق</a:t>
            </a:r>
          </a:p>
          <a:p>
            <a:r>
              <a:rPr lang="ar-SY" dirty="0" smtClean="0"/>
              <a:t>اكتئاب</a:t>
            </a:r>
          </a:p>
          <a:p>
            <a:r>
              <a:rPr lang="ar-SY" dirty="0" smtClean="0"/>
              <a:t>اضطراب سلوك</a:t>
            </a:r>
          </a:p>
          <a:p>
            <a:r>
              <a:rPr lang="ar-SY" dirty="0" smtClean="0"/>
              <a:t>تأخر دراسي</a:t>
            </a:r>
          </a:p>
          <a:p>
            <a:r>
              <a:rPr lang="ar-SY" dirty="0" smtClean="0"/>
              <a:t>صعوبات التأقلم</a:t>
            </a:r>
            <a:endParaRPr lang="ar-SY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Y" dirty="0" smtClean="0"/>
              <a:t>جزاكم الله خيرا“</a:t>
            </a:r>
            <a:endParaRPr lang="ar-SY" dirty="0"/>
          </a:p>
        </p:txBody>
      </p:sp>
      <p:pic>
        <p:nvPicPr>
          <p:cNvPr id="5" name="عنصر نائب للمحتوى 4" descr="Penguins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554691" y="1600200"/>
            <a:ext cx="6034617" cy="4525963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Y" dirty="0" smtClean="0"/>
              <a:t>المظاهر المرضية</a:t>
            </a:r>
            <a:endParaRPr lang="ar-SY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ar-SY" i="1" dirty="0" smtClean="0"/>
              <a:t>عجز ثابت في التواصل </a:t>
            </a:r>
            <a:r>
              <a:rPr lang="ar-SY" i="1" dirty="0" err="1" smtClean="0"/>
              <a:t>و</a:t>
            </a:r>
            <a:r>
              <a:rPr lang="ar-SY" i="1" dirty="0" smtClean="0"/>
              <a:t> التفاعل الاجتماعي </a:t>
            </a:r>
            <a:r>
              <a:rPr lang="ar-SY" dirty="0" smtClean="0"/>
              <a:t>:</a:t>
            </a:r>
          </a:p>
          <a:p>
            <a:pPr>
              <a:buFontTx/>
              <a:buChar char="-"/>
            </a:pPr>
            <a:r>
              <a:rPr lang="ar-SY" b="1" dirty="0" smtClean="0"/>
              <a:t>عجز بالتعامل العاطفي بالمثل</a:t>
            </a:r>
          </a:p>
          <a:p>
            <a:pPr>
              <a:buNone/>
            </a:pPr>
            <a:r>
              <a:rPr lang="ar-SY" dirty="0" smtClean="0"/>
              <a:t>فشل الأخذ </a:t>
            </a:r>
            <a:r>
              <a:rPr lang="ar-SY" dirty="0" err="1" smtClean="0"/>
              <a:t>و</a:t>
            </a:r>
            <a:r>
              <a:rPr lang="ar-SY" dirty="0" smtClean="0"/>
              <a:t> الرد في المحادثة </a:t>
            </a:r>
          </a:p>
          <a:p>
            <a:pPr>
              <a:buNone/>
            </a:pPr>
            <a:r>
              <a:rPr lang="ar-SY" dirty="0" smtClean="0"/>
              <a:t>تدني في المشاركة </a:t>
            </a:r>
            <a:r>
              <a:rPr lang="ar-SY" dirty="0" err="1" smtClean="0"/>
              <a:t>و</a:t>
            </a:r>
            <a:r>
              <a:rPr lang="ar-SY" dirty="0" smtClean="0"/>
              <a:t> العواطف</a:t>
            </a:r>
          </a:p>
          <a:p>
            <a:pPr>
              <a:buNone/>
            </a:pPr>
            <a:r>
              <a:rPr lang="ar-SY" dirty="0" smtClean="0"/>
              <a:t>أسلوب اجتماعي غريب</a:t>
            </a:r>
          </a:p>
          <a:p>
            <a:pPr>
              <a:buFontTx/>
              <a:buChar char="-"/>
            </a:pPr>
            <a:r>
              <a:rPr lang="ar-SY" b="1" dirty="0" smtClean="0"/>
              <a:t>عجز التواصل غير اللفظي </a:t>
            </a:r>
          </a:p>
          <a:p>
            <a:pPr>
              <a:buNone/>
            </a:pPr>
            <a:r>
              <a:rPr lang="ar-SY" dirty="0" smtClean="0"/>
              <a:t>تجنب التحديق . عجز فهم </a:t>
            </a:r>
            <a:r>
              <a:rPr lang="ar-SY" dirty="0" err="1" smtClean="0"/>
              <a:t>و</a:t>
            </a:r>
            <a:r>
              <a:rPr lang="ar-SY" dirty="0" smtClean="0"/>
              <a:t> استخدام </a:t>
            </a:r>
            <a:r>
              <a:rPr lang="ar-SY" dirty="0" err="1" smtClean="0"/>
              <a:t>الايماءات</a:t>
            </a:r>
            <a:endParaRPr lang="ar-SY" dirty="0" smtClean="0"/>
          </a:p>
          <a:p>
            <a:pPr>
              <a:buNone/>
            </a:pPr>
            <a:r>
              <a:rPr lang="ar-SY" dirty="0" smtClean="0"/>
              <a:t>- </a:t>
            </a:r>
            <a:r>
              <a:rPr lang="ar-SY" b="1" dirty="0" smtClean="0"/>
              <a:t>عجز في تطوير </a:t>
            </a:r>
            <a:r>
              <a:rPr lang="ar-SY" b="1" dirty="0" err="1" smtClean="0"/>
              <a:t>و</a:t>
            </a:r>
            <a:r>
              <a:rPr lang="ar-SY" b="1" dirty="0" smtClean="0"/>
              <a:t> المحافظة على العلاقات</a:t>
            </a:r>
            <a:endParaRPr lang="ar-SY" b="1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Y" dirty="0" smtClean="0"/>
              <a:t>المظاهر المرضية</a:t>
            </a:r>
            <a:endParaRPr lang="ar-SY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ar-SY" i="1" dirty="0" smtClean="0"/>
              <a:t>أنماط متكررة محددة من السلوك </a:t>
            </a:r>
            <a:r>
              <a:rPr lang="ar-SY" i="1" dirty="0" smtClean="0"/>
              <a:t>و</a:t>
            </a:r>
            <a:r>
              <a:rPr lang="ar-SY" i="1" dirty="0" smtClean="0"/>
              <a:t> الاهتمامات</a:t>
            </a:r>
          </a:p>
          <a:p>
            <a:pPr>
              <a:buFontTx/>
              <a:buChar char="-"/>
            </a:pPr>
            <a:r>
              <a:rPr lang="ar-SY" b="1" dirty="0" smtClean="0"/>
              <a:t>نمطية في الحركة </a:t>
            </a:r>
            <a:r>
              <a:rPr lang="ar-SY" b="1" dirty="0" smtClean="0"/>
              <a:t>و</a:t>
            </a:r>
            <a:r>
              <a:rPr lang="ar-SY" b="1" dirty="0" smtClean="0"/>
              <a:t> الكلام</a:t>
            </a:r>
          </a:p>
          <a:p>
            <a:pPr>
              <a:buNone/>
            </a:pPr>
            <a:r>
              <a:rPr lang="ar-SY" dirty="0" smtClean="0"/>
              <a:t>هز لأمام </a:t>
            </a:r>
            <a:r>
              <a:rPr lang="ar-SY" dirty="0" smtClean="0"/>
              <a:t>و</a:t>
            </a:r>
            <a:r>
              <a:rPr lang="ar-SY" dirty="0" smtClean="0"/>
              <a:t> الخلف . دوران . تصفيق</a:t>
            </a:r>
          </a:p>
          <a:p>
            <a:pPr>
              <a:buNone/>
            </a:pPr>
            <a:r>
              <a:rPr lang="ar-SY" dirty="0" smtClean="0"/>
              <a:t>صدى لفظي . سوء استخدام الضمائر .تراجع المهارات اللغوية</a:t>
            </a:r>
          </a:p>
          <a:p>
            <a:pPr>
              <a:buNone/>
            </a:pPr>
            <a:r>
              <a:rPr lang="ar-SY" dirty="0" smtClean="0"/>
              <a:t>نوب عنف </a:t>
            </a:r>
            <a:r>
              <a:rPr lang="ar-SY" dirty="0" smtClean="0"/>
              <a:t>و</a:t>
            </a:r>
            <a:r>
              <a:rPr lang="ar-SY" dirty="0" smtClean="0"/>
              <a:t> فزع </a:t>
            </a:r>
            <a:r>
              <a:rPr lang="ar-SY" dirty="0" smtClean="0"/>
              <a:t>و</a:t>
            </a:r>
            <a:r>
              <a:rPr lang="ar-SY" dirty="0" smtClean="0"/>
              <a:t> عض</a:t>
            </a:r>
          </a:p>
          <a:p>
            <a:pPr>
              <a:buFontTx/>
              <a:buChar char="-"/>
            </a:pPr>
            <a:r>
              <a:rPr lang="ar-SY" b="1" dirty="0" smtClean="0"/>
              <a:t>نمطية </a:t>
            </a:r>
            <a:r>
              <a:rPr lang="ar-SY" b="1" dirty="0" smtClean="0"/>
              <a:t>و</a:t>
            </a:r>
            <a:r>
              <a:rPr lang="ar-SY" b="1" dirty="0" smtClean="0"/>
              <a:t> عدم تغيير الروتين</a:t>
            </a:r>
          </a:p>
          <a:p>
            <a:pPr>
              <a:buNone/>
            </a:pPr>
            <a:r>
              <a:rPr lang="ar-SY" dirty="0" smtClean="0"/>
              <a:t>نفس اللباس أو الطريق أو مكان الأشياء</a:t>
            </a:r>
          </a:p>
          <a:p>
            <a:pPr>
              <a:buNone/>
            </a:pPr>
            <a:r>
              <a:rPr lang="ar-SY" dirty="0" smtClean="0"/>
              <a:t>- </a:t>
            </a:r>
            <a:r>
              <a:rPr lang="ar-SY" b="1" dirty="0" smtClean="0"/>
              <a:t>اهتمامات محددة شاذة</a:t>
            </a:r>
          </a:p>
          <a:p>
            <a:pPr>
              <a:buNone/>
            </a:pPr>
            <a:r>
              <a:rPr lang="ar-SY" dirty="0" smtClean="0"/>
              <a:t>- </a:t>
            </a:r>
            <a:r>
              <a:rPr lang="ar-SY" b="1" dirty="0" smtClean="0"/>
              <a:t>فرط أو تدني التفاعل مع المنبهات الحسية</a:t>
            </a:r>
            <a:endParaRPr lang="ar-SY" b="1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Y" dirty="0" smtClean="0"/>
              <a:t>التوحد ( أسباب و مرافقات )</a:t>
            </a:r>
            <a:endParaRPr lang="ar-SY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Y" dirty="0" smtClean="0"/>
              <a:t>الوراثة 96% بالحقيقية</a:t>
            </a:r>
          </a:p>
          <a:p>
            <a:r>
              <a:rPr lang="ar-SY" dirty="0" smtClean="0"/>
              <a:t>الأذيات الدماغية</a:t>
            </a:r>
          </a:p>
          <a:p>
            <a:r>
              <a:rPr lang="ar-SY" dirty="0" smtClean="0"/>
              <a:t>اضطراب النواقل العصبية</a:t>
            </a:r>
          </a:p>
          <a:p>
            <a:r>
              <a:rPr lang="ar-SY" dirty="0" smtClean="0"/>
              <a:t>سوء التكامل الحسي</a:t>
            </a:r>
          </a:p>
          <a:p>
            <a:endParaRPr lang="ar-SY" dirty="0" smtClean="0"/>
          </a:p>
          <a:p>
            <a:r>
              <a:rPr lang="ar-SY" dirty="0" smtClean="0"/>
              <a:t>المرافقات : شذوذالكمونات السمعية في جذع الدماغ</a:t>
            </a:r>
          </a:p>
          <a:p>
            <a:pPr>
              <a:buNone/>
            </a:pPr>
            <a:r>
              <a:rPr lang="ar-SY" dirty="0" smtClean="0"/>
              <a:t>                 الرأرأة المتناقضة في اختبار الدهليز</a:t>
            </a:r>
            <a:endParaRPr lang="ar-SY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Y" dirty="0" smtClean="0"/>
              <a:t>التوحد ( إنذار و تدبير )</a:t>
            </a:r>
            <a:endParaRPr lang="ar-SY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ar-SY" dirty="0" smtClean="0"/>
              <a:t> ثلثا الحالات تعيش بعجز شديد معتمدة على </a:t>
            </a:r>
            <a:r>
              <a:rPr lang="ar-SY" dirty="0" err="1" smtClean="0"/>
              <a:t>الاخر</a:t>
            </a:r>
            <a:endParaRPr lang="ar-SY" dirty="0" smtClean="0"/>
          </a:p>
          <a:p>
            <a:r>
              <a:rPr lang="ar-SY" dirty="0" smtClean="0"/>
              <a:t>1-2 % يعيشون باستقلالية</a:t>
            </a:r>
            <a:endParaRPr lang="ar-SY" dirty="0" smtClean="0"/>
          </a:p>
          <a:p>
            <a:pPr>
              <a:buNone/>
            </a:pPr>
            <a:endParaRPr lang="ar-SY" dirty="0" smtClean="0"/>
          </a:p>
          <a:p>
            <a:r>
              <a:rPr lang="ar-SY" dirty="0" smtClean="0"/>
              <a:t>الإنذار الحسن: وجود ذكاء جيد – كلام جيد بعد 5 سنوات</a:t>
            </a:r>
          </a:p>
          <a:p>
            <a:endParaRPr lang="ar-SY" dirty="0" smtClean="0"/>
          </a:p>
          <a:p>
            <a:r>
              <a:rPr lang="ar-SY" dirty="0" smtClean="0"/>
              <a:t>العلاج : تعليم خاص – بيئة مستقرة – الابتعاد عن التغيير</a:t>
            </a:r>
          </a:p>
          <a:p>
            <a:pPr>
              <a:buNone/>
            </a:pPr>
            <a:r>
              <a:rPr lang="ar-SY" dirty="0" smtClean="0"/>
              <a:t>     علاج عائلي داعم</a:t>
            </a:r>
          </a:p>
          <a:p>
            <a:pPr>
              <a:buNone/>
            </a:pPr>
            <a:r>
              <a:rPr lang="ar-SY" dirty="0" smtClean="0"/>
              <a:t>     مهدئات كبرى بحالات الهياج</a:t>
            </a:r>
            <a:endParaRPr lang="ar-SY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Y" dirty="0" smtClean="0"/>
              <a:t>متلازمة رت</a:t>
            </a:r>
            <a:endParaRPr lang="ar-SY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ar-SY" dirty="0" smtClean="0"/>
              <a:t>غالبا“ إناث</a:t>
            </a:r>
          </a:p>
          <a:p>
            <a:r>
              <a:rPr lang="ar-SY" dirty="0" smtClean="0"/>
              <a:t>بدء مبكر 7-24 شهر</a:t>
            </a:r>
          </a:p>
          <a:p>
            <a:r>
              <a:rPr lang="ar-SY" dirty="0" smtClean="0"/>
              <a:t>تطور سوي مع فقدان تدريجي للمهارات المكتسبة</a:t>
            </a:r>
          </a:p>
          <a:p>
            <a:r>
              <a:rPr lang="ar-SY" dirty="0" smtClean="0"/>
              <a:t>فقدان الحركات الهادفة في اليدين</a:t>
            </a:r>
          </a:p>
          <a:p>
            <a:r>
              <a:rPr lang="ar-SY" dirty="0" smtClean="0"/>
              <a:t>حركات نمطية بالأيدي ( يد الغسالة )</a:t>
            </a:r>
          </a:p>
          <a:p>
            <a:r>
              <a:rPr lang="ar-SY" dirty="0" smtClean="0"/>
              <a:t>سيلان اللعاب  - قاعدة عريضة – تباطؤ النمو– صغر الرأس</a:t>
            </a:r>
          </a:p>
          <a:p>
            <a:pPr>
              <a:buNone/>
            </a:pPr>
            <a:r>
              <a:rPr lang="ar-SY" dirty="0" smtClean="0"/>
              <a:t>    سلس بولي برازي – جنف مع فرط تهوية</a:t>
            </a:r>
          </a:p>
          <a:p>
            <a:r>
              <a:rPr lang="ar-SY" dirty="0" smtClean="0"/>
              <a:t>المرافقات : صرع – عجز حركي – تخلف شديد- عمى</a:t>
            </a:r>
            <a:endParaRPr lang="ar-SY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Y" dirty="0" smtClean="0"/>
              <a:t>متلازمة أسبرجر</a:t>
            </a:r>
            <a:endParaRPr lang="ar-SY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Y" dirty="0" smtClean="0"/>
              <a:t>مظاهر التوحد بدون الخلل اللغوي</a:t>
            </a:r>
          </a:p>
          <a:p>
            <a:r>
              <a:rPr lang="ar-SY" dirty="0" smtClean="0"/>
              <a:t>الذكور 8 أضعاف</a:t>
            </a:r>
            <a:endParaRPr lang="ar-SY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Y" dirty="0" smtClean="0"/>
              <a:t>اضطرابات التطور المحددة</a:t>
            </a:r>
            <a:endParaRPr lang="ar-SY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Y" b="1" dirty="0" smtClean="0"/>
              <a:t>في الكلام و اللغة </a:t>
            </a:r>
            <a:endParaRPr lang="ar-SY" b="1" dirty="0" smtClean="0"/>
          </a:p>
          <a:p>
            <a:pPr>
              <a:buNone/>
            </a:pPr>
            <a:r>
              <a:rPr lang="ar-SY" dirty="0" smtClean="0"/>
              <a:t>-شكل خفيف يفهم اللغة   - شكل شديد لا يفهم اللغة</a:t>
            </a:r>
          </a:p>
          <a:p>
            <a:pPr>
              <a:buNone/>
            </a:pPr>
            <a:endParaRPr lang="ar-SY" dirty="0" smtClean="0"/>
          </a:p>
          <a:p>
            <a:r>
              <a:rPr lang="ar-SY" b="1" dirty="0" smtClean="0"/>
              <a:t>في القراءة </a:t>
            </a:r>
            <a:r>
              <a:rPr lang="ar-SY" dirty="0" smtClean="0"/>
              <a:t>( 8% - ذكور أكثر – مرتبطة بالصبغي </a:t>
            </a:r>
            <a:r>
              <a:rPr lang="en-US" dirty="0" smtClean="0"/>
              <a:t>x</a:t>
            </a:r>
            <a:r>
              <a:rPr lang="ar-SY" dirty="0" smtClean="0"/>
              <a:t> )</a:t>
            </a:r>
          </a:p>
          <a:p>
            <a:pPr>
              <a:buNone/>
            </a:pPr>
            <a:endParaRPr lang="ar-SY" dirty="0" smtClean="0"/>
          </a:p>
          <a:p>
            <a:r>
              <a:rPr lang="ar-SY" b="1" dirty="0" smtClean="0"/>
              <a:t>في المهارات الحسابية</a:t>
            </a:r>
            <a:endParaRPr lang="ar-SY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759</TotalTime>
  <Words>1049</Words>
  <PresentationFormat>عرض على الشاشة (3:4)‏</PresentationFormat>
  <Paragraphs>197</Paragraphs>
  <Slides>27</Slides>
  <Notes>1</Notes>
  <HiddenSlides>0</HiddenSlides>
  <MMClips>0</MMClips>
  <ScaleCrop>false</ScaleCrop>
  <HeadingPairs>
    <vt:vector size="4" baseType="variant">
      <vt:variant>
        <vt:lpstr>سمة</vt:lpstr>
      </vt:variant>
      <vt:variant>
        <vt:i4>1</vt:i4>
      </vt:variant>
      <vt:variant>
        <vt:lpstr>عناوين الشرائح</vt:lpstr>
      </vt:variant>
      <vt:variant>
        <vt:i4>27</vt:i4>
      </vt:variant>
    </vt:vector>
  </HeadingPairs>
  <TitlesOfParts>
    <vt:vector size="28" baseType="lpstr">
      <vt:lpstr>سمة Office</vt:lpstr>
      <vt:lpstr>طب نفس الأطفال</vt:lpstr>
      <vt:lpstr>التوحد</vt:lpstr>
      <vt:lpstr>المظاهر المرضية</vt:lpstr>
      <vt:lpstr>المظاهر المرضية</vt:lpstr>
      <vt:lpstr>التوحد ( أسباب و مرافقات )</vt:lpstr>
      <vt:lpstr>التوحد ( إنذار و تدبير )</vt:lpstr>
      <vt:lpstr>متلازمة رت</vt:lpstr>
      <vt:lpstr>متلازمة أسبرجر</vt:lpstr>
      <vt:lpstr>اضطرابات التطور المحددة</vt:lpstr>
      <vt:lpstr>ADHD</vt:lpstr>
      <vt:lpstr>عدم الانتباه</vt:lpstr>
      <vt:lpstr>فرط الحركة</vt:lpstr>
      <vt:lpstr>الاندفاعية</vt:lpstr>
      <vt:lpstr>فرط الحركة</vt:lpstr>
      <vt:lpstr>اضطراب التصرف</vt:lpstr>
      <vt:lpstr>اضطراب التصرف</vt:lpstr>
      <vt:lpstr>الاضطرابات الانفعالية</vt:lpstr>
      <vt:lpstr>اضطراب العرات</vt:lpstr>
      <vt:lpstr>سلس البول اللاإرادي</vt:lpstr>
      <vt:lpstr>علاج السلس البولي</vt:lpstr>
      <vt:lpstr>سلس الغائط</vt:lpstr>
      <vt:lpstr>اضطرابات الأكل</vt:lpstr>
      <vt:lpstr>متلازمة الطفل الحساس</vt:lpstr>
      <vt:lpstr>متلازمة الطفل المضطهد</vt:lpstr>
      <vt:lpstr>إهمال الطفل</vt:lpstr>
      <vt:lpstr>آثار الحروب النفسية </vt:lpstr>
      <vt:lpstr>جزاكم الله خيرا“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طب نفس الأطفال</dc:title>
  <dc:creator>ACER</dc:creator>
  <cp:lastModifiedBy>ACER</cp:lastModifiedBy>
  <cp:revision>58</cp:revision>
  <dcterms:created xsi:type="dcterms:W3CDTF">2016-11-05T19:48:29Z</dcterms:created>
  <dcterms:modified xsi:type="dcterms:W3CDTF">2025-11-15T21:20:35Z</dcterms:modified>
</cp:coreProperties>
</file>