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7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37" d="100"/>
          <a:sy n="37" d="100"/>
        </p:scale>
        <p:origin x="-8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19/05/1447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19/05/1447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19/05/1447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19/05/1447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19/05/1447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19/05/1447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19/05/1447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Mood disorders</a:t>
            </a:r>
            <a:endParaRPr lang="ar-SY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Y" dirty="0" smtClean="0"/>
              <a:t>الدكتور</a:t>
            </a:r>
          </a:p>
          <a:p>
            <a:r>
              <a:rPr lang="ar-SY" dirty="0" smtClean="0"/>
              <a:t>مجيد السلوم</a:t>
            </a:r>
          </a:p>
          <a:p>
            <a:r>
              <a:rPr lang="ar-SY" dirty="0" smtClean="0"/>
              <a:t>أخصائي بالأمراض النفسية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الاضطرابات المزاجية المستمرة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Cyclothymia</a:t>
            </a:r>
            <a:r>
              <a:rPr lang="ar-SY" dirty="0" smtClean="0"/>
              <a:t>:1% </a:t>
            </a:r>
          </a:p>
          <a:p>
            <a:pPr>
              <a:buNone/>
            </a:pPr>
            <a:r>
              <a:rPr lang="ar-SY" dirty="0" smtClean="0"/>
              <a:t>      أطوار اكتئابية </a:t>
            </a:r>
            <a:r>
              <a:rPr lang="ar-SY" dirty="0" err="1" smtClean="0"/>
              <a:t>و</a:t>
            </a:r>
            <a:r>
              <a:rPr lang="ar-SY" dirty="0" smtClean="0"/>
              <a:t> </a:t>
            </a:r>
            <a:r>
              <a:rPr lang="ar-SY" dirty="0" err="1" smtClean="0"/>
              <a:t>هوسية</a:t>
            </a:r>
            <a:r>
              <a:rPr lang="ar-SY" dirty="0" smtClean="0"/>
              <a:t> خفيفة </a:t>
            </a:r>
            <a:r>
              <a:rPr lang="ar-SY" dirty="0" err="1" smtClean="0"/>
              <a:t>و</a:t>
            </a:r>
            <a:r>
              <a:rPr lang="ar-SY" dirty="0" smtClean="0"/>
              <a:t> فترات سواء </a:t>
            </a:r>
          </a:p>
          <a:p>
            <a:pPr>
              <a:buNone/>
            </a:pPr>
            <a:r>
              <a:rPr lang="ar-SY" dirty="0" smtClean="0"/>
              <a:t>        أكثر من سنتين - مع تأذي بالعلاقات أو العمل</a:t>
            </a:r>
          </a:p>
          <a:p>
            <a:r>
              <a:rPr lang="en-US" dirty="0" err="1" smtClean="0"/>
              <a:t>Dysthymia</a:t>
            </a:r>
            <a:r>
              <a:rPr lang="ar-SY" dirty="0" smtClean="0"/>
              <a:t>:3-5 %</a:t>
            </a:r>
          </a:p>
          <a:p>
            <a:pPr>
              <a:buNone/>
            </a:pPr>
            <a:r>
              <a:rPr lang="ar-SY" dirty="0" smtClean="0"/>
              <a:t>               أعراض اكتئابية خفيفة </a:t>
            </a:r>
          </a:p>
          <a:p>
            <a:pPr>
              <a:buNone/>
            </a:pPr>
            <a:r>
              <a:rPr lang="ar-SY" dirty="0" smtClean="0"/>
              <a:t>                     لأكثر من سنتين</a:t>
            </a:r>
          </a:p>
          <a:p>
            <a:pPr>
              <a:buNone/>
            </a:pPr>
            <a:r>
              <a:rPr lang="ar-SY" dirty="0" smtClean="0"/>
              <a:t>                 فترات المزاج السوي أقل من شهر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Hypomania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من دون </a:t>
            </a:r>
            <a:r>
              <a:rPr lang="ar-SY" dirty="0" err="1" smtClean="0"/>
              <a:t>اهلاسات</a:t>
            </a:r>
            <a:r>
              <a:rPr lang="ar-SY" dirty="0" smtClean="0"/>
              <a:t> أو </a:t>
            </a:r>
            <a:r>
              <a:rPr lang="ar-SY" dirty="0" err="1" smtClean="0"/>
              <a:t>توهمات</a:t>
            </a:r>
            <a:r>
              <a:rPr lang="ar-SY" dirty="0" smtClean="0"/>
              <a:t> أو انقطاع كامل بالعمل</a:t>
            </a:r>
          </a:p>
          <a:p>
            <a:r>
              <a:rPr lang="ar-SY" dirty="0" smtClean="0"/>
              <a:t>ارتفاع مزاج</a:t>
            </a:r>
          </a:p>
          <a:p>
            <a:r>
              <a:rPr lang="ar-SY" dirty="0" smtClean="0"/>
              <a:t>كثرة النشاط </a:t>
            </a:r>
            <a:r>
              <a:rPr lang="ar-SY" dirty="0" err="1" smtClean="0"/>
              <a:t>و</a:t>
            </a:r>
            <a:r>
              <a:rPr lang="ar-SY" dirty="0" smtClean="0"/>
              <a:t> ثر الكلام</a:t>
            </a:r>
          </a:p>
          <a:p>
            <a:r>
              <a:rPr lang="ar-SY" dirty="0" smtClean="0"/>
              <a:t>زيادة النشاط الجنسي</a:t>
            </a:r>
          </a:p>
          <a:p>
            <a:r>
              <a:rPr lang="ar-SY" dirty="0" smtClean="0"/>
              <a:t>قلة الحاجة للنوم – اضطراب الشهية</a:t>
            </a:r>
          </a:p>
          <a:p>
            <a:r>
              <a:rPr lang="ar-SY" dirty="0" smtClean="0"/>
              <a:t>الاعتداد بالذات</a:t>
            </a:r>
          </a:p>
          <a:p>
            <a:r>
              <a:rPr lang="ar-SY" dirty="0" smtClean="0"/>
              <a:t>الشرود </a:t>
            </a:r>
            <a:r>
              <a:rPr lang="ar-SY" dirty="0" err="1" smtClean="0"/>
              <a:t>و</a:t>
            </a:r>
            <a:r>
              <a:rPr lang="ar-SY" dirty="0" smtClean="0"/>
              <a:t> قلة الانتباه</a:t>
            </a:r>
          </a:p>
          <a:p>
            <a:r>
              <a:rPr lang="ar-SY" dirty="0" smtClean="0"/>
              <a:t>تشوش بالعمل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Mania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شدة في المظاهر السابقة</a:t>
            </a:r>
          </a:p>
          <a:p>
            <a:r>
              <a:rPr lang="ar-SY" dirty="0" smtClean="0"/>
              <a:t>مع مظاهر </a:t>
            </a:r>
            <a:r>
              <a:rPr lang="ar-SY" dirty="0" err="1" smtClean="0"/>
              <a:t>ذهانية</a:t>
            </a:r>
            <a:endParaRPr lang="ar-SY" dirty="0" smtClean="0"/>
          </a:p>
          <a:p>
            <a:r>
              <a:rPr lang="ar-SY" dirty="0" smtClean="0"/>
              <a:t>تستمر لأسبوع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التشخيص التفريقي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  الأمراض </a:t>
            </a:r>
            <a:r>
              <a:rPr lang="ar-SY" dirty="0" smtClean="0"/>
              <a:t>النفسية </a:t>
            </a:r>
            <a:r>
              <a:rPr lang="ar-SY" dirty="0" smtClean="0"/>
              <a:t>:</a:t>
            </a:r>
          </a:p>
          <a:p>
            <a:pPr>
              <a:buNone/>
            </a:pPr>
            <a:r>
              <a:rPr lang="ar-SY" dirty="0" smtClean="0"/>
              <a:t>     الفصام – اضطرابات الشخصية</a:t>
            </a:r>
            <a:endParaRPr lang="ar-SY" dirty="0" smtClean="0"/>
          </a:p>
          <a:p>
            <a:r>
              <a:rPr lang="ar-SY" dirty="0" smtClean="0"/>
              <a:t>الأمراض العضوية :</a:t>
            </a:r>
            <a:endParaRPr lang="ar-SY" dirty="0" smtClean="0"/>
          </a:p>
          <a:p>
            <a:pPr>
              <a:buNone/>
            </a:pPr>
            <a:r>
              <a:rPr lang="ar-SY" dirty="0" smtClean="0"/>
              <a:t>   </a:t>
            </a:r>
            <a:r>
              <a:rPr lang="ar-SY" dirty="0" smtClean="0"/>
              <a:t>درق + – كوشينغ – بدء التصلب – أورام أو انتانات دماغية    </a:t>
            </a:r>
          </a:p>
          <a:p>
            <a:endParaRPr lang="ar-SY" dirty="0" smtClean="0"/>
          </a:p>
          <a:p>
            <a:r>
              <a:rPr lang="ar-SY" dirty="0" smtClean="0"/>
              <a:t> </a:t>
            </a:r>
            <a:r>
              <a:rPr lang="ar-SY" dirty="0" smtClean="0"/>
              <a:t>محدث بمادة فعالة نفسيا“ أو </a:t>
            </a:r>
            <a:r>
              <a:rPr lang="ar-SY" dirty="0" smtClean="0"/>
              <a:t>أدوية</a:t>
            </a:r>
          </a:p>
          <a:p>
            <a:pPr>
              <a:buNone/>
            </a:pPr>
            <a:r>
              <a:rPr lang="ar-SY" dirty="0" smtClean="0"/>
              <a:t>ستيروئيد جرعات عالية – ثلاثي حلقة – أمفيتامين - كحول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err="1" smtClean="0"/>
              <a:t>الانذار</a:t>
            </a:r>
            <a:r>
              <a:rPr lang="ar-SY" dirty="0" smtClean="0"/>
              <a:t> بالاضطرابات المزاجية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بالعلاج تستمر النوبة 4-8 أسابيع</a:t>
            </a:r>
          </a:p>
          <a:p>
            <a:r>
              <a:rPr lang="ar-SY" dirty="0" smtClean="0"/>
              <a:t>10-15% نوبة وحيدة لا تتكرر</a:t>
            </a:r>
          </a:p>
          <a:p>
            <a:r>
              <a:rPr lang="ar-SY" dirty="0" smtClean="0"/>
              <a:t>10-15% شكل مزمن</a:t>
            </a:r>
          </a:p>
          <a:p>
            <a:r>
              <a:rPr lang="ar-SY" dirty="0" smtClean="0"/>
              <a:t>70-80% شكل نوبي  </a:t>
            </a:r>
          </a:p>
          <a:p>
            <a:endParaRPr lang="ar-SY" dirty="0" smtClean="0"/>
          </a:p>
          <a:p>
            <a:r>
              <a:rPr lang="ar-SY" dirty="0" smtClean="0"/>
              <a:t>عوامل سوء </a:t>
            </a:r>
            <a:r>
              <a:rPr lang="ar-SY" dirty="0" err="1" smtClean="0"/>
              <a:t>الانذار</a:t>
            </a:r>
            <a:r>
              <a:rPr lang="ar-SY" dirty="0" smtClean="0"/>
              <a:t> : تكرار </a:t>
            </a:r>
            <a:r>
              <a:rPr lang="ar-SY" dirty="0" err="1" smtClean="0"/>
              <a:t>النوب</a:t>
            </a:r>
            <a:r>
              <a:rPr lang="ar-SY" dirty="0" smtClean="0"/>
              <a:t> – بدء بعد 50 – مظاهر     </a:t>
            </a:r>
            <a:r>
              <a:rPr lang="ar-SY" dirty="0" err="1" smtClean="0"/>
              <a:t>مراقية</a:t>
            </a:r>
            <a:r>
              <a:rPr lang="ar-SY" dirty="0" smtClean="0"/>
              <a:t> أو نفاسية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عوامل </a:t>
            </a:r>
            <a:r>
              <a:rPr lang="ar-SY" dirty="0" err="1" smtClean="0"/>
              <a:t>الانذار</a:t>
            </a:r>
            <a:r>
              <a:rPr lang="ar-SY" dirty="0" smtClean="0"/>
              <a:t> الجيد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صغر السن</a:t>
            </a:r>
          </a:p>
          <a:p>
            <a:r>
              <a:rPr lang="ar-SY" dirty="0" smtClean="0"/>
              <a:t>النوبة الأولى</a:t>
            </a:r>
          </a:p>
          <a:p>
            <a:r>
              <a:rPr lang="ar-SY" dirty="0" smtClean="0"/>
              <a:t>التكامل السريع للنوبة</a:t>
            </a:r>
          </a:p>
          <a:p>
            <a:r>
              <a:rPr lang="ar-SY" dirty="0" smtClean="0"/>
              <a:t>حدوث النوبة بدون مسببات</a:t>
            </a:r>
          </a:p>
          <a:p>
            <a:r>
              <a:rPr lang="ar-SY" dirty="0" smtClean="0"/>
              <a:t>غياب القصة العائلية</a:t>
            </a:r>
          </a:p>
          <a:p>
            <a:r>
              <a:rPr lang="ar-SY" dirty="0" smtClean="0"/>
              <a:t>شخصية سوية</a:t>
            </a:r>
          </a:p>
          <a:p>
            <a:r>
              <a:rPr lang="ar-SY" dirty="0" smtClean="0"/>
              <a:t>غياب الأعراض </a:t>
            </a:r>
            <a:r>
              <a:rPr lang="ar-SY" dirty="0" err="1" smtClean="0"/>
              <a:t>الذهانية</a:t>
            </a:r>
            <a:r>
              <a:rPr lang="ar-SY" dirty="0" smtClean="0"/>
              <a:t> و قصر مدة نوبة الهوس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الاستشفاء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ترافق مع العنف</a:t>
            </a:r>
          </a:p>
          <a:p>
            <a:r>
              <a:rPr lang="ar-SY" dirty="0" smtClean="0"/>
              <a:t>الاكتئاب الشديد أو السبات الاكتئابي</a:t>
            </a:r>
          </a:p>
          <a:p>
            <a:r>
              <a:rPr lang="ar-SY" dirty="0" smtClean="0"/>
              <a:t>السلوك الانتحاري</a:t>
            </a:r>
          </a:p>
          <a:p>
            <a:r>
              <a:rPr lang="ar-SY" dirty="0" smtClean="0"/>
              <a:t>رفض الطعام أو الدواء أو سوء استخدامه</a:t>
            </a:r>
          </a:p>
          <a:p>
            <a:r>
              <a:rPr lang="ar-SY" dirty="0" smtClean="0"/>
              <a:t>سوء الحالة الصحية</a:t>
            </a:r>
          </a:p>
          <a:p>
            <a:r>
              <a:rPr lang="ar-SY" dirty="0" smtClean="0"/>
              <a:t>فقد البصيرة </a:t>
            </a:r>
            <a:r>
              <a:rPr lang="ar-SY" dirty="0" err="1" smtClean="0"/>
              <a:t>و</a:t>
            </a:r>
            <a:r>
              <a:rPr lang="ar-SY" dirty="0" smtClean="0"/>
              <a:t> المحاكمة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علاج النوبة </a:t>
            </a:r>
            <a:r>
              <a:rPr lang="ar-SY" dirty="0" err="1" smtClean="0"/>
              <a:t>الهوسية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مثبتات المزاج</a:t>
            </a:r>
          </a:p>
          <a:p>
            <a:pPr>
              <a:buNone/>
            </a:pPr>
            <a:r>
              <a:rPr lang="ar-SY" dirty="0" err="1" smtClean="0"/>
              <a:t>ليثيوم</a:t>
            </a:r>
            <a:r>
              <a:rPr lang="ar-SY" dirty="0" smtClean="0"/>
              <a:t> – </a:t>
            </a:r>
            <a:r>
              <a:rPr lang="ar-SY" dirty="0" err="1" smtClean="0"/>
              <a:t>كارامازبين</a:t>
            </a:r>
            <a:r>
              <a:rPr lang="ar-SY" dirty="0" smtClean="0"/>
              <a:t> – لاميك – </a:t>
            </a:r>
            <a:r>
              <a:rPr lang="ar-SY" dirty="0" err="1" smtClean="0"/>
              <a:t>فالبروات</a:t>
            </a:r>
            <a:r>
              <a:rPr lang="ar-SY" dirty="0" smtClean="0"/>
              <a:t> </a:t>
            </a:r>
            <a:endParaRPr lang="ar-SY" dirty="0" smtClean="0"/>
          </a:p>
          <a:p>
            <a:endParaRPr lang="ar-SY" dirty="0" smtClean="0"/>
          </a:p>
          <a:p>
            <a:r>
              <a:rPr lang="ar-SY" dirty="0" smtClean="0"/>
              <a:t>المهدئات الكبرى</a:t>
            </a:r>
          </a:p>
          <a:p>
            <a:pPr>
              <a:buNone/>
            </a:pPr>
            <a:r>
              <a:rPr lang="ar-SY" dirty="0" err="1" smtClean="0"/>
              <a:t>اولانزيبين</a:t>
            </a:r>
            <a:r>
              <a:rPr lang="ar-SY" dirty="0" smtClean="0"/>
              <a:t>  - </a:t>
            </a:r>
            <a:r>
              <a:rPr lang="ar-SY" dirty="0" err="1" smtClean="0"/>
              <a:t>رسبردون</a:t>
            </a:r>
            <a:r>
              <a:rPr lang="ar-SY" dirty="0" smtClean="0"/>
              <a:t> - </a:t>
            </a:r>
            <a:r>
              <a:rPr lang="ar-SY" dirty="0" err="1" smtClean="0"/>
              <a:t>هالوبيريدول</a:t>
            </a:r>
            <a:endParaRPr lang="ar-SY" dirty="0" smtClean="0"/>
          </a:p>
          <a:p>
            <a:endParaRPr lang="ar-SY" dirty="0" smtClean="0"/>
          </a:p>
          <a:p>
            <a:r>
              <a:rPr lang="ar-SY" dirty="0" smtClean="0"/>
              <a:t>المهدئات </a:t>
            </a:r>
            <a:r>
              <a:rPr lang="ar-SY" dirty="0" smtClean="0"/>
              <a:t>الصغرى </a:t>
            </a:r>
          </a:p>
          <a:p>
            <a:pPr>
              <a:buNone/>
            </a:pPr>
            <a:endParaRPr lang="ar-SY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علاج نوبة الكآبة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مضادات الكآبة( نستمر بعد الشفاء 6-12 شهر </a:t>
            </a:r>
            <a:r>
              <a:rPr lang="ar-SY" dirty="0" smtClean="0"/>
              <a:t>)</a:t>
            </a:r>
          </a:p>
          <a:p>
            <a:pPr>
              <a:buNone/>
            </a:pPr>
            <a:r>
              <a:rPr lang="ar-SY" dirty="0" smtClean="0"/>
              <a:t>ثلاثية الحلقة – </a:t>
            </a:r>
            <a:r>
              <a:rPr lang="en-US" dirty="0" smtClean="0"/>
              <a:t>SSRI</a:t>
            </a:r>
            <a:r>
              <a:rPr lang="ar-SY" dirty="0" smtClean="0"/>
              <a:t> – </a:t>
            </a:r>
            <a:r>
              <a:rPr lang="en-US" dirty="0" smtClean="0"/>
              <a:t>SNRI</a:t>
            </a:r>
            <a:r>
              <a:rPr lang="ar-SY" dirty="0" smtClean="0"/>
              <a:t> –</a:t>
            </a:r>
            <a:r>
              <a:rPr lang="en-US" dirty="0" smtClean="0"/>
              <a:t>MAOI </a:t>
            </a:r>
            <a:r>
              <a:rPr lang="ar-SY" dirty="0" smtClean="0"/>
              <a:t> -</a:t>
            </a:r>
            <a:r>
              <a:rPr lang="ar-SY" dirty="0" err="1" smtClean="0"/>
              <a:t>شادات</a:t>
            </a:r>
            <a:r>
              <a:rPr lang="ar-SY" dirty="0" smtClean="0"/>
              <a:t> م سيروتونين</a:t>
            </a:r>
            <a:endParaRPr lang="ar-SY" dirty="0" smtClean="0"/>
          </a:p>
          <a:p>
            <a:r>
              <a:rPr lang="ar-SY" dirty="0" smtClean="0"/>
              <a:t>المعالجات النفسية</a:t>
            </a:r>
          </a:p>
          <a:p>
            <a:r>
              <a:rPr lang="ar-SY" dirty="0" err="1" smtClean="0"/>
              <a:t>التخليج</a:t>
            </a:r>
            <a:r>
              <a:rPr lang="ar-SY" dirty="0" smtClean="0"/>
              <a:t> الكهربائي</a:t>
            </a:r>
          </a:p>
          <a:p>
            <a:r>
              <a:rPr lang="ar-SY" dirty="0" smtClean="0"/>
              <a:t> ( </a:t>
            </a:r>
            <a:r>
              <a:rPr lang="ar-SY" dirty="0" err="1" smtClean="0"/>
              <a:t>اعادة</a:t>
            </a:r>
            <a:r>
              <a:rPr lang="ar-SY" dirty="0" smtClean="0"/>
              <a:t> التوازن </a:t>
            </a:r>
            <a:r>
              <a:rPr lang="ar-SY" dirty="0" err="1" smtClean="0"/>
              <a:t>للنواقل</a:t>
            </a:r>
            <a:r>
              <a:rPr lang="ar-SY" dirty="0" smtClean="0"/>
              <a:t> العصبية– المستقبلات </a:t>
            </a:r>
            <a:r>
              <a:rPr lang="ar-SY" dirty="0" err="1" smtClean="0"/>
              <a:t>السروتينية</a:t>
            </a:r>
            <a:r>
              <a:rPr lang="ar-SY" dirty="0" smtClean="0"/>
              <a:t> بعد المشبك – تعديل وظيفة تحت المهاد ) </a:t>
            </a:r>
          </a:p>
          <a:p>
            <a:pPr>
              <a:buNone/>
            </a:pPr>
            <a:r>
              <a:rPr lang="ar-SY" dirty="0" smtClean="0"/>
              <a:t>               </a:t>
            </a:r>
            <a:r>
              <a:rPr lang="ar-SY" dirty="0" err="1" smtClean="0"/>
              <a:t>الاستطبابات</a:t>
            </a:r>
            <a:r>
              <a:rPr lang="ar-SY" dirty="0" smtClean="0"/>
              <a:t> - </a:t>
            </a:r>
            <a:r>
              <a:rPr lang="ar-SY" dirty="0" err="1" smtClean="0"/>
              <a:t>الاختلاطات</a:t>
            </a:r>
            <a:endParaRPr lang="ar-SY" dirty="0" smtClean="0"/>
          </a:p>
          <a:p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شكرا“</a:t>
            </a:r>
            <a:endParaRPr lang="ar-SY" dirty="0"/>
          </a:p>
        </p:txBody>
      </p:sp>
      <p:pic>
        <p:nvPicPr>
          <p:cNvPr id="4" name="عنصر نائب للمحتوى 3" descr="Tulip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DSM5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اضطراب اكتئابي جسيم</a:t>
            </a:r>
          </a:p>
          <a:p>
            <a:r>
              <a:rPr lang="ar-SY" dirty="0" smtClean="0"/>
              <a:t>اضطراب ثنائي القطب</a:t>
            </a:r>
          </a:p>
          <a:p>
            <a:r>
              <a:rPr lang="ar-SY" dirty="0" smtClean="0"/>
              <a:t>اضطراب اكتئابي مستمر</a:t>
            </a:r>
          </a:p>
          <a:p>
            <a:r>
              <a:rPr lang="ar-SY" dirty="0" smtClean="0"/>
              <a:t>اضطراب دورية المزاج</a:t>
            </a:r>
          </a:p>
          <a:p>
            <a:r>
              <a:rPr lang="ar-SY" dirty="0" smtClean="0"/>
              <a:t>اضطراب المزاج المتقلب المشوش</a:t>
            </a:r>
          </a:p>
          <a:p>
            <a:r>
              <a:rPr lang="ar-SY" dirty="0" smtClean="0"/>
              <a:t>اضطراب سوء المزاج ما قبل الطمث</a:t>
            </a:r>
          </a:p>
          <a:p>
            <a:r>
              <a:rPr lang="ar-SY" dirty="0" smtClean="0"/>
              <a:t>اضطراب المزاج المحدث بمادة</a:t>
            </a:r>
          </a:p>
          <a:p>
            <a:r>
              <a:rPr lang="ar-SY" dirty="0" smtClean="0"/>
              <a:t>اضطراب المزاج المحدث بحالة طبية أخرى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الانتشار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ar-SY" dirty="0" smtClean="0"/>
              <a:t>خلال 12 شهر</a:t>
            </a:r>
          </a:p>
          <a:p>
            <a:pPr>
              <a:buNone/>
            </a:pPr>
            <a:r>
              <a:rPr lang="ar-SY" dirty="0" smtClean="0"/>
              <a:t> - الاكتئاب بالدول ذات الدخل المرتفع </a:t>
            </a:r>
            <a:r>
              <a:rPr lang="en-US" dirty="0" smtClean="0"/>
              <a:t>5.5% </a:t>
            </a:r>
            <a:endParaRPr lang="ar-SY" dirty="0" smtClean="0"/>
          </a:p>
          <a:p>
            <a:pPr>
              <a:buNone/>
            </a:pPr>
            <a:r>
              <a:rPr lang="ar-SY" dirty="0" smtClean="0"/>
              <a:t> - الاكتئاب بالدول ذات الدخل المنخفض </a:t>
            </a:r>
            <a:r>
              <a:rPr lang="en-US" dirty="0" smtClean="0"/>
              <a:t>5.9%</a:t>
            </a:r>
            <a:endParaRPr lang="ar-SY" dirty="0" smtClean="0"/>
          </a:p>
          <a:p>
            <a:pPr>
              <a:buNone/>
            </a:pPr>
            <a:r>
              <a:rPr lang="ar-SY" dirty="0" smtClean="0"/>
              <a:t> - ثنائي القطب </a:t>
            </a:r>
            <a:r>
              <a:rPr lang="en-US" dirty="0" smtClean="0"/>
              <a:t>2.4%</a:t>
            </a:r>
            <a:endParaRPr lang="ar-SY" dirty="0" smtClean="0"/>
          </a:p>
          <a:p>
            <a:r>
              <a:rPr lang="ar-SY" dirty="0" smtClean="0"/>
              <a:t>مدى الحياة</a:t>
            </a:r>
          </a:p>
          <a:p>
            <a:pPr>
              <a:buNone/>
            </a:pPr>
            <a:r>
              <a:rPr lang="ar-SY" dirty="0" smtClean="0"/>
              <a:t> - الاكتئاب في الدول ذات الدخل المرتفع </a:t>
            </a:r>
            <a:r>
              <a:rPr lang="en-US" dirty="0" smtClean="0"/>
              <a:t>14.6%</a:t>
            </a:r>
            <a:endParaRPr lang="ar-SY" dirty="0" smtClean="0"/>
          </a:p>
          <a:p>
            <a:pPr>
              <a:buNone/>
            </a:pPr>
            <a:r>
              <a:rPr lang="ar-SY" dirty="0" smtClean="0"/>
              <a:t> - الاكتئاب في الدول ذات الدخل المنخفض </a:t>
            </a:r>
            <a:r>
              <a:rPr lang="en-US" dirty="0" smtClean="0"/>
              <a:t>11.1%</a:t>
            </a:r>
            <a:endParaRPr lang="ar-SY" dirty="0" smtClean="0"/>
          </a:p>
          <a:p>
            <a:r>
              <a:rPr lang="ar-SY" dirty="0" err="1" smtClean="0"/>
              <a:t>الاناث</a:t>
            </a:r>
            <a:r>
              <a:rPr lang="ar-SY" dirty="0" smtClean="0"/>
              <a:t> أكثر مرتين في الاكتئاب</a:t>
            </a:r>
          </a:p>
          <a:p>
            <a:r>
              <a:rPr lang="ar-SY" dirty="0" smtClean="0"/>
              <a:t>النسبة متساوية بين الجنسين في ثنائي القطب</a:t>
            </a:r>
          </a:p>
          <a:p>
            <a:r>
              <a:rPr lang="ar-SY" dirty="0" smtClean="0"/>
              <a:t>النسبة متساوية بين النمط </a:t>
            </a:r>
            <a:r>
              <a:rPr lang="en-US" dirty="0" smtClean="0"/>
              <a:t>I</a:t>
            </a:r>
            <a:r>
              <a:rPr lang="ar-SY" dirty="0" smtClean="0"/>
              <a:t> والنمط </a:t>
            </a:r>
            <a:r>
              <a:rPr lang="en-US" dirty="0" smtClean="0"/>
              <a:t>II</a:t>
            </a:r>
            <a:endParaRPr lang="ar-SY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الأسباب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وراثة: 70-90% الحقيقية 16-35%كاذبة  </a:t>
            </a:r>
          </a:p>
          <a:p>
            <a:pPr>
              <a:buNone/>
            </a:pPr>
            <a:r>
              <a:rPr lang="ar-SY" dirty="0" smtClean="0"/>
              <a:t>  تتراوح نسبة الوراثة في ثنائي القطب </a:t>
            </a:r>
            <a:r>
              <a:rPr lang="en-US" dirty="0" smtClean="0"/>
              <a:t>60-75 % </a:t>
            </a:r>
            <a:endParaRPr lang="ar-SY" dirty="0" smtClean="0"/>
          </a:p>
          <a:p>
            <a:pPr>
              <a:buNone/>
            </a:pPr>
            <a:r>
              <a:rPr lang="ar-SY" dirty="0" smtClean="0"/>
              <a:t>                          في الاكتئاب الكبير </a:t>
            </a:r>
            <a:r>
              <a:rPr lang="en-US" dirty="0" smtClean="0"/>
              <a:t>30-40 %</a:t>
            </a:r>
            <a:endParaRPr lang="ar-SY" dirty="0" smtClean="0"/>
          </a:p>
          <a:p>
            <a:endParaRPr lang="ar-SY" dirty="0" smtClean="0"/>
          </a:p>
          <a:p>
            <a:r>
              <a:rPr lang="ar-SY" dirty="0" smtClean="0"/>
              <a:t>بيولوجية : </a:t>
            </a:r>
            <a:r>
              <a:rPr lang="ar-SY" dirty="0" smtClean="0"/>
              <a:t>- نقص </a:t>
            </a:r>
            <a:r>
              <a:rPr lang="ar-SY" dirty="0" smtClean="0"/>
              <a:t>السيروتونين و نور أدرينالين </a:t>
            </a:r>
            <a:r>
              <a:rPr lang="ar-SY" dirty="0" smtClean="0"/>
              <a:t>بالكآبة</a:t>
            </a:r>
          </a:p>
          <a:p>
            <a:pPr>
              <a:buNone/>
            </a:pPr>
            <a:r>
              <a:rPr lang="ar-SY" dirty="0" smtClean="0"/>
              <a:t> </a:t>
            </a:r>
            <a:r>
              <a:rPr lang="ar-SY" dirty="0" smtClean="0"/>
              <a:t>               - زيادة الدوبامين بالهوس</a:t>
            </a:r>
            <a:endParaRPr lang="ar-SY" dirty="0" smtClean="0"/>
          </a:p>
          <a:p>
            <a:endParaRPr lang="ar-SY" dirty="0" smtClean="0"/>
          </a:p>
          <a:p>
            <a:r>
              <a:rPr lang="ar-SY" dirty="0" smtClean="0"/>
              <a:t>نفسية اجتماعية تعتبر عوامل مطلقة و ليست سبب أساسي 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الاكتئاب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النساء أكثر</a:t>
            </a:r>
          </a:p>
          <a:p>
            <a:r>
              <a:rPr lang="ar-SY" dirty="0" smtClean="0"/>
              <a:t>الأرامل – المطلقين - غير المتزوجين ( الرجال )</a:t>
            </a:r>
          </a:p>
          <a:p>
            <a:pPr>
              <a:buNone/>
            </a:pPr>
            <a:r>
              <a:rPr lang="ar-SY" dirty="0" smtClean="0"/>
              <a:t>    النساء المتزوجات – الأمراض العضوية </a:t>
            </a:r>
          </a:p>
          <a:p>
            <a:r>
              <a:rPr lang="ar-SY" dirty="0" smtClean="0"/>
              <a:t>الصورة السريرية : - سحنة كآبة </a:t>
            </a:r>
            <a:r>
              <a:rPr lang="ar-SY" dirty="0" err="1" smtClean="0"/>
              <a:t>و</a:t>
            </a:r>
            <a:r>
              <a:rPr lang="ar-SY" dirty="0" smtClean="0"/>
              <a:t> مزاج منخفض</a:t>
            </a:r>
          </a:p>
          <a:p>
            <a:pPr>
              <a:buNone/>
            </a:pPr>
            <a:r>
              <a:rPr lang="ar-SY" dirty="0" smtClean="0"/>
              <a:t>                          - بطاءة نفسية حركية وخلل </a:t>
            </a:r>
            <a:r>
              <a:rPr lang="ar-SY" dirty="0" err="1" smtClean="0"/>
              <a:t>استعرافي</a:t>
            </a:r>
            <a:r>
              <a:rPr lang="ar-SY" dirty="0" smtClean="0"/>
              <a:t> </a:t>
            </a:r>
          </a:p>
          <a:p>
            <a:pPr>
              <a:buNone/>
            </a:pPr>
            <a:r>
              <a:rPr lang="ar-SY" dirty="0" smtClean="0"/>
              <a:t>                          - الأعراض </a:t>
            </a:r>
            <a:r>
              <a:rPr lang="ar-SY" dirty="0" err="1" smtClean="0"/>
              <a:t>الفيزيولوجبة</a:t>
            </a:r>
            <a:r>
              <a:rPr lang="ar-SY" dirty="0" smtClean="0"/>
              <a:t> و المراق</a:t>
            </a:r>
          </a:p>
          <a:p>
            <a:pPr>
              <a:buNone/>
            </a:pPr>
            <a:r>
              <a:rPr lang="ar-SY" dirty="0" smtClean="0"/>
              <a:t>                          - 50-70%من الانتحار بسبب كآبة</a:t>
            </a:r>
          </a:p>
          <a:p>
            <a:pPr>
              <a:buNone/>
            </a:pPr>
            <a:r>
              <a:rPr lang="ar-SY" dirty="0" smtClean="0"/>
              <a:t>                          - الأعراض </a:t>
            </a:r>
            <a:r>
              <a:rPr lang="ar-SY" dirty="0" err="1" smtClean="0"/>
              <a:t>الذهانية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يجب توافر خمسة على الأقل أحدها 1أو 2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ar-SY" dirty="0" smtClean="0"/>
              <a:t>1- مزاج اكتئابي معظم الوقت</a:t>
            </a:r>
          </a:p>
          <a:p>
            <a:pPr>
              <a:buNone/>
            </a:pPr>
            <a:r>
              <a:rPr lang="ar-SY" dirty="0" smtClean="0"/>
              <a:t>2- فقد المتعة و الاهتمام معظم الوقت</a:t>
            </a:r>
          </a:p>
          <a:p>
            <a:pPr>
              <a:buNone/>
            </a:pPr>
            <a:r>
              <a:rPr lang="ar-SY" dirty="0" smtClean="0"/>
              <a:t>3- نقص أو زيادة الشهية أو الوزن (بدون حمية )</a:t>
            </a:r>
          </a:p>
          <a:p>
            <a:pPr>
              <a:buNone/>
            </a:pPr>
            <a:r>
              <a:rPr lang="ar-SY" dirty="0" smtClean="0"/>
              <a:t>4- أرق أو زيادة نوم</a:t>
            </a:r>
          </a:p>
          <a:p>
            <a:pPr>
              <a:buNone/>
            </a:pPr>
            <a:r>
              <a:rPr lang="ar-SY" dirty="0" smtClean="0"/>
              <a:t>5- هياج أو بطاءة نفسية حركية</a:t>
            </a:r>
          </a:p>
          <a:p>
            <a:pPr>
              <a:buNone/>
            </a:pPr>
            <a:r>
              <a:rPr lang="ar-SY" dirty="0" smtClean="0"/>
              <a:t>6-فقد الطاقة أو التعب</a:t>
            </a:r>
          </a:p>
          <a:p>
            <a:pPr>
              <a:buNone/>
            </a:pPr>
            <a:r>
              <a:rPr lang="ar-SY" dirty="0" smtClean="0"/>
              <a:t>7- الشعور بالدونية أو الذنب</a:t>
            </a:r>
          </a:p>
          <a:p>
            <a:pPr>
              <a:buNone/>
            </a:pPr>
            <a:r>
              <a:rPr lang="ar-SY" dirty="0" smtClean="0"/>
              <a:t>8- انخفاض القدرة على التركيز و اتخاذ القرار</a:t>
            </a:r>
          </a:p>
          <a:p>
            <a:pPr>
              <a:buNone/>
            </a:pPr>
            <a:r>
              <a:rPr lang="ar-SY" dirty="0" smtClean="0"/>
              <a:t>9- أفكار متكررة حول الموت أو الانتحار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تشخيص الاكتئاب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تستمر الأعراض أسبوعين على الأقل</a:t>
            </a:r>
          </a:p>
          <a:p>
            <a:endParaRPr lang="ar-SY" dirty="0" smtClean="0"/>
          </a:p>
          <a:p>
            <a:r>
              <a:rPr lang="ar-SY" dirty="0" smtClean="0"/>
              <a:t>تسبب تأذيا أو تعطلا مهما</a:t>
            </a:r>
          </a:p>
          <a:p>
            <a:endParaRPr lang="ar-SY" dirty="0" smtClean="0"/>
          </a:p>
          <a:p>
            <a:r>
              <a:rPr lang="ar-SY" dirty="0" smtClean="0"/>
              <a:t>تحديد شدة الاكتئاب (خفيف متوسط شديد )</a:t>
            </a:r>
          </a:p>
          <a:p>
            <a:r>
              <a:rPr lang="ar-SY" dirty="0" smtClean="0"/>
              <a:t>وجود أو غياب الأعراض الجسدية أو الذهانية</a:t>
            </a:r>
          </a:p>
          <a:p>
            <a:r>
              <a:rPr lang="ar-SY" dirty="0" smtClean="0"/>
              <a:t>السلوك المسيطر ( هياج و قلق أو بطاءة )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الأشكال السريرية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اضطراب اكتئابي </a:t>
            </a:r>
            <a:r>
              <a:rPr lang="ar-SY" dirty="0" err="1" smtClean="0"/>
              <a:t>ناكس</a:t>
            </a:r>
            <a:r>
              <a:rPr lang="ar-SY" dirty="0" smtClean="0"/>
              <a:t> ( أكثر من هجمة بدون هوس )</a:t>
            </a:r>
          </a:p>
          <a:p>
            <a:r>
              <a:rPr lang="ar-SY" dirty="0" smtClean="0"/>
              <a:t>اضطراب المزاج الفصلي ( اضطراب </a:t>
            </a:r>
            <a:r>
              <a:rPr lang="ar-SY" dirty="0" err="1" smtClean="0"/>
              <a:t>الميلاتونين</a:t>
            </a:r>
            <a:r>
              <a:rPr lang="ar-SY" dirty="0" smtClean="0"/>
              <a:t> )</a:t>
            </a:r>
          </a:p>
          <a:p>
            <a:r>
              <a:rPr lang="ar-SY" dirty="0" smtClean="0"/>
              <a:t>اكتئاب المسنين ( اضطراب </a:t>
            </a:r>
            <a:r>
              <a:rPr lang="ar-SY" dirty="0" err="1" smtClean="0"/>
              <a:t>الاستعراف</a:t>
            </a:r>
            <a:r>
              <a:rPr lang="ar-SY" dirty="0" smtClean="0"/>
              <a:t> –مراق-قلق )</a:t>
            </a:r>
          </a:p>
          <a:p>
            <a:r>
              <a:rPr lang="ar-SY" dirty="0" smtClean="0"/>
              <a:t>الاكتئاب المقنع (</a:t>
            </a:r>
            <a:r>
              <a:rPr lang="ar-SY" dirty="0" err="1" smtClean="0"/>
              <a:t>مراقية</a:t>
            </a:r>
            <a:r>
              <a:rPr lang="ar-SY" dirty="0" smtClean="0"/>
              <a:t> نزق سلوك </a:t>
            </a:r>
            <a:r>
              <a:rPr lang="ar-SY" dirty="0" err="1" smtClean="0"/>
              <a:t>ادماني</a:t>
            </a:r>
            <a:r>
              <a:rPr lang="ar-SY" dirty="0" smtClean="0"/>
              <a:t> )</a:t>
            </a:r>
          </a:p>
          <a:p>
            <a:r>
              <a:rPr lang="ar-SY" dirty="0" smtClean="0"/>
              <a:t>اكتئاب ارتدادي ( السوداوية ) </a:t>
            </a:r>
            <a:r>
              <a:rPr lang="ar-SY" dirty="0" err="1" smtClean="0"/>
              <a:t>توهمات</a:t>
            </a:r>
            <a:r>
              <a:rPr lang="ar-SY" dirty="0" smtClean="0"/>
              <a:t> و </a:t>
            </a:r>
            <a:r>
              <a:rPr lang="ar-SY" dirty="0" err="1" smtClean="0"/>
              <a:t>اهلاسات</a:t>
            </a:r>
            <a:r>
              <a:rPr lang="ar-SY" dirty="0" smtClean="0"/>
              <a:t>- هياج</a:t>
            </a:r>
          </a:p>
          <a:p>
            <a:r>
              <a:rPr lang="ar-SY" dirty="0" smtClean="0"/>
              <a:t>اكتئاب دوائي ( ستيروئيد  – كحول – </a:t>
            </a:r>
            <a:r>
              <a:rPr lang="ar-SY" dirty="0" err="1" smtClean="0"/>
              <a:t>باربيتورات</a:t>
            </a:r>
            <a:r>
              <a:rPr lang="ar-SY" dirty="0" smtClean="0"/>
              <a:t> </a:t>
            </a:r>
          </a:p>
          <a:p>
            <a:pPr>
              <a:buNone/>
            </a:pPr>
            <a:r>
              <a:rPr lang="ar-SY" dirty="0" smtClean="0"/>
              <a:t>                       خافض ضغط  –حبوب منع الحمل )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التشخيص التفريقي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قصور </a:t>
            </a:r>
            <a:r>
              <a:rPr lang="ar-SY" dirty="0" err="1" smtClean="0"/>
              <a:t>الدرق</a:t>
            </a:r>
            <a:endParaRPr lang="ar-SY" dirty="0" smtClean="0"/>
          </a:p>
          <a:p>
            <a:r>
              <a:rPr lang="ar-SY" dirty="0" smtClean="0"/>
              <a:t>داء </a:t>
            </a:r>
            <a:r>
              <a:rPr lang="ar-SY" dirty="0" err="1" smtClean="0"/>
              <a:t>باركنسون</a:t>
            </a:r>
            <a:r>
              <a:rPr lang="ar-SY" dirty="0" smtClean="0"/>
              <a:t> – التصلب العديد – الخرف</a:t>
            </a:r>
          </a:p>
          <a:p>
            <a:r>
              <a:rPr lang="ar-SY" dirty="0" smtClean="0"/>
              <a:t>أمراض عامة: بعد </a:t>
            </a:r>
            <a:r>
              <a:rPr lang="ar-SY" dirty="0" err="1" smtClean="0"/>
              <a:t>الأخماج</a:t>
            </a:r>
            <a:r>
              <a:rPr lang="ar-SY" dirty="0" smtClean="0"/>
              <a:t>- </a:t>
            </a:r>
            <a:r>
              <a:rPr lang="ar-SY" dirty="0" err="1" smtClean="0"/>
              <a:t>الذئبة</a:t>
            </a:r>
            <a:r>
              <a:rPr lang="ar-SY" dirty="0" smtClean="0"/>
              <a:t> </a:t>
            </a:r>
            <a:r>
              <a:rPr lang="ar-SY" dirty="0" err="1" smtClean="0"/>
              <a:t>الحمامية</a:t>
            </a:r>
            <a:r>
              <a:rPr lang="ar-SY" dirty="0" smtClean="0"/>
              <a:t>- </a:t>
            </a:r>
            <a:r>
              <a:rPr lang="ar-SY" dirty="0" err="1" smtClean="0"/>
              <a:t>القصورالقلبي</a:t>
            </a:r>
            <a:endParaRPr lang="ar-SY" dirty="0" smtClean="0"/>
          </a:p>
          <a:p>
            <a:r>
              <a:rPr lang="ar-SY" dirty="0" smtClean="0"/>
              <a:t>نفسية: فصام- قلق- تجسيد- وسواس –اضطراب التأقلم</a:t>
            </a:r>
          </a:p>
          <a:p>
            <a:endParaRPr lang="ar-SY" dirty="0" smtClean="0"/>
          </a:p>
          <a:p>
            <a:endParaRPr lang="ar-SY" dirty="0" smtClean="0"/>
          </a:p>
          <a:p>
            <a:r>
              <a:rPr lang="ar-SY" dirty="0" smtClean="0"/>
              <a:t>ارتكاس الحداد: إنكار- غضب – المساومة – اكتئاب - قبول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1093</TotalTime>
  <Words>699</Words>
  <PresentationFormat>عرض على الشاشة (3:4)‏</PresentationFormat>
  <Paragraphs>143</Paragraphs>
  <Slides>19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سمة Office</vt:lpstr>
      <vt:lpstr>Mood disorders</vt:lpstr>
      <vt:lpstr>DSM5</vt:lpstr>
      <vt:lpstr>الانتشار</vt:lpstr>
      <vt:lpstr>الأسباب</vt:lpstr>
      <vt:lpstr>الاكتئاب</vt:lpstr>
      <vt:lpstr>يجب توافر خمسة على الأقل أحدها 1أو 2</vt:lpstr>
      <vt:lpstr>تشخيص الاكتئاب</vt:lpstr>
      <vt:lpstr>الأشكال السريرية</vt:lpstr>
      <vt:lpstr>التشخيص التفريقي</vt:lpstr>
      <vt:lpstr>الاضطرابات المزاجية المستمرة</vt:lpstr>
      <vt:lpstr>Hypomania</vt:lpstr>
      <vt:lpstr>Mania</vt:lpstr>
      <vt:lpstr>التشخيص التفريقي</vt:lpstr>
      <vt:lpstr>الانذار بالاضطرابات المزاجية</vt:lpstr>
      <vt:lpstr>عوامل الانذار الجيد</vt:lpstr>
      <vt:lpstr>الاستشفاء</vt:lpstr>
      <vt:lpstr>علاج النوبة الهوسية</vt:lpstr>
      <vt:lpstr>علاج نوبة الكآبة</vt:lpstr>
      <vt:lpstr>شكرا“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ACER</dc:creator>
  <cp:lastModifiedBy>ACER</cp:lastModifiedBy>
  <cp:revision>79</cp:revision>
  <dcterms:created xsi:type="dcterms:W3CDTF">2016-10-28T07:01:36Z</dcterms:created>
  <dcterms:modified xsi:type="dcterms:W3CDTF">2025-11-09T20:21:40Z</dcterms:modified>
</cp:coreProperties>
</file>